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66"/>
  </p:notesMasterIdLst>
  <p:sldIdLst>
    <p:sldId id="256" r:id="rId2"/>
    <p:sldId id="257" r:id="rId3"/>
    <p:sldId id="343" r:id="rId4"/>
    <p:sldId id="431" r:id="rId5"/>
    <p:sldId id="410" r:id="rId6"/>
    <p:sldId id="432" r:id="rId7"/>
    <p:sldId id="412" r:id="rId8"/>
    <p:sldId id="390" r:id="rId9"/>
    <p:sldId id="389" r:id="rId10"/>
    <p:sldId id="413" r:id="rId11"/>
    <p:sldId id="414" r:id="rId12"/>
    <p:sldId id="415" r:id="rId13"/>
    <p:sldId id="416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17" r:id="rId22"/>
    <p:sldId id="433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351" r:id="rId31"/>
    <p:sldId id="434" r:id="rId32"/>
    <p:sldId id="419" r:id="rId33"/>
    <p:sldId id="342" r:id="rId34"/>
    <p:sldId id="344" r:id="rId35"/>
    <p:sldId id="348" r:id="rId36"/>
    <p:sldId id="422" r:id="rId37"/>
    <p:sldId id="421" r:id="rId38"/>
    <p:sldId id="423" r:id="rId39"/>
    <p:sldId id="424" r:id="rId40"/>
    <p:sldId id="425" r:id="rId41"/>
    <p:sldId id="426" r:id="rId42"/>
    <p:sldId id="359" r:id="rId43"/>
    <p:sldId id="360" r:id="rId44"/>
    <p:sldId id="354" r:id="rId45"/>
    <p:sldId id="358" r:id="rId46"/>
    <p:sldId id="355" r:id="rId47"/>
    <p:sldId id="362" r:id="rId48"/>
    <p:sldId id="361" r:id="rId49"/>
    <p:sldId id="363" r:id="rId50"/>
    <p:sldId id="357" r:id="rId51"/>
    <p:sldId id="428" r:id="rId52"/>
    <p:sldId id="427" r:id="rId53"/>
    <p:sldId id="365" r:id="rId54"/>
    <p:sldId id="366" r:id="rId55"/>
    <p:sldId id="367" r:id="rId56"/>
    <p:sldId id="435" r:id="rId57"/>
    <p:sldId id="430" r:id="rId58"/>
    <p:sldId id="345" r:id="rId59"/>
    <p:sldId id="369" r:id="rId60"/>
    <p:sldId id="370" r:id="rId61"/>
    <p:sldId id="371" r:id="rId62"/>
    <p:sldId id="372" r:id="rId63"/>
    <p:sldId id="373" r:id="rId64"/>
    <p:sldId id="335" r:id="rId65"/>
  </p:sldIdLst>
  <p:sldSz cx="9144000" cy="6858000" type="screen4x3"/>
  <p:notesSz cx="6784975" cy="985678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03" autoAdjust="0"/>
  </p:normalViewPr>
  <p:slideViewPr>
    <p:cSldViewPr>
      <p:cViewPr>
        <p:scale>
          <a:sx n="70" d="100"/>
          <a:sy n="70" d="100"/>
        </p:scale>
        <p:origin x="-138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System Use Cases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67A26DB1-B7C1-4C6F-B921-065C7F519F82}">
      <dgm:prSet/>
      <dgm:spPr/>
      <dgm:t>
        <a:bodyPr/>
        <a:lstStyle/>
        <a:p>
          <a:r>
            <a:rPr lang="en-US" dirty="0" smtClean="0"/>
            <a:t>Identify Actors</a:t>
          </a:r>
        </a:p>
      </dgm:t>
    </dgm:pt>
    <dgm:pt modelId="{D2C1F400-1749-48BE-87B8-108E2555DE32}" type="parTrans" cxnId="{ED1BC154-127D-4B45-9546-D9FCD806464F}">
      <dgm:prSet/>
      <dgm:spPr/>
      <dgm:t>
        <a:bodyPr/>
        <a:lstStyle/>
        <a:p>
          <a:endParaRPr lang="pt-BR"/>
        </a:p>
      </dgm:t>
    </dgm:pt>
    <dgm:pt modelId="{01C951EA-4780-4CF7-B8A8-9708927FACAD}" type="sibTrans" cxnId="{ED1BC154-127D-4B45-9546-D9FCD806464F}">
      <dgm:prSet/>
      <dgm:spPr/>
      <dgm:t>
        <a:bodyPr/>
        <a:lstStyle/>
        <a:p>
          <a:endParaRPr lang="pt-BR"/>
        </a:p>
      </dgm:t>
    </dgm:pt>
    <dgm:pt modelId="{E1B9341F-A7E2-4EA9-96E3-872C23ADFF4D}">
      <dgm:prSet/>
      <dgm:spPr/>
      <dgm:t>
        <a:bodyPr/>
        <a:lstStyle/>
        <a:p>
          <a:r>
            <a:rPr lang="en-US" dirty="0" smtClean="0"/>
            <a:t>Identify System Use Cases</a:t>
          </a:r>
        </a:p>
      </dgm:t>
    </dgm:pt>
    <dgm:pt modelId="{6CD3E95F-5427-48C8-931F-359EC95F48BB}" type="parTrans" cxnId="{70BDB1E5-B9E0-42CD-93AC-1655C76329F9}">
      <dgm:prSet/>
      <dgm:spPr/>
      <dgm:t>
        <a:bodyPr/>
        <a:lstStyle/>
        <a:p>
          <a:endParaRPr lang="pt-BR"/>
        </a:p>
      </dgm:t>
    </dgm:pt>
    <dgm:pt modelId="{3CE5E7E3-9F4E-4273-9846-5F182DDBB3B8}" type="sibTrans" cxnId="{70BDB1E5-B9E0-42CD-93AC-1655C76329F9}">
      <dgm:prSet/>
      <dgm:spPr/>
      <dgm:t>
        <a:bodyPr/>
        <a:lstStyle/>
        <a:p>
          <a:endParaRPr lang="pt-BR"/>
        </a:p>
      </dgm:t>
    </dgm:pt>
    <dgm:pt modelId="{5DAD9660-5B91-4199-B6B1-01ADDA34794D}">
      <dgm:prSet/>
      <dgm:spPr/>
      <dgm:t>
        <a:bodyPr/>
        <a:lstStyle/>
        <a:p>
          <a:r>
            <a:rPr lang="en-US" dirty="0" smtClean="0"/>
            <a:t>Event Decomposition</a:t>
          </a:r>
        </a:p>
      </dgm:t>
    </dgm:pt>
    <dgm:pt modelId="{2BE6BF14-A977-4E5D-9997-474A4CE7A8EC}" type="parTrans" cxnId="{301E771A-5104-4AEC-9080-A586815A43E4}">
      <dgm:prSet/>
      <dgm:spPr/>
      <dgm:t>
        <a:bodyPr/>
        <a:lstStyle/>
        <a:p>
          <a:endParaRPr lang="en-US"/>
        </a:p>
      </dgm:t>
    </dgm:pt>
    <dgm:pt modelId="{B2782CD3-1AAA-416F-BA95-C9D7EC95B68B}" type="sibTrans" cxnId="{301E771A-5104-4AEC-9080-A586815A43E4}">
      <dgm:prSet/>
      <dgm:spPr/>
      <dgm:t>
        <a:bodyPr/>
        <a:lstStyle/>
        <a:p>
          <a:endParaRPr lang="en-US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726ACEA7-23B2-4736-8F3B-DD816994BBFF}" type="pres">
      <dgm:prSet presAssocID="{5DAD9660-5B91-4199-B6B1-01ADDA34794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F0CBE5D-7BA8-410D-84AB-B64858C46B24}" type="pres">
      <dgm:prSet presAssocID="{B2782CD3-1AAA-416F-BA95-C9D7EC95B68B}" presName="parTxOnlySpace" presStyleCnt="0"/>
      <dgm:spPr/>
    </dgm:pt>
    <dgm:pt modelId="{CDE68F2E-B938-4126-B5CB-62DE96C05194}" type="pres">
      <dgm:prSet presAssocID="{67A26DB1-B7C1-4C6F-B921-065C7F519F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E29C9A-C822-42BC-86EC-3400FECEFE68}" type="pres">
      <dgm:prSet presAssocID="{01C951EA-4780-4CF7-B8A8-9708927FACAD}" presName="parTxOnlySpace" presStyleCnt="0"/>
      <dgm:spPr/>
    </dgm:pt>
    <dgm:pt modelId="{2130E70B-D525-4ECD-BAF0-955512D21221}" type="pres">
      <dgm:prSet presAssocID="{E1B9341F-A7E2-4EA9-96E3-872C23ADFF4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ADACA81-FF51-4F35-A260-288C8E54D900}" type="presOf" srcId="{E1B9341F-A7E2-4EA9-96E3-872C23ADFF4D}" destId="{2130E70B-D525-4ECD-BAF0-955512D21221}" srcOrd="0" destOrd="0" presId="urn:microsoft.com/office/officeart/2005/8/layout/chevron1"/>
    <dgm:cxn modelId="{989265C5-31CD-4F13-9457-632425951581}" type="presOf" srcId="{5DAD9660-5B91-4199-B6B1-01ADDA34794D}" destId="{726ACEA7-23B2-4736-8F3B-DD816994BBFF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802590BA-B1A2-42D6-9E84-1779AD440BD2}" type="presOf" srcId="{7BB0CA38-62DF-4E34-843A-066F2F62BB32}" destId="{6511D0D9-70DC-4339-96C4-DD33205F87C1}" srcOrd="0" destOrd="0" presId="urn:microsoft.com/office/officeart/2005/8/layout/chevron1"/>
    <dgm:cxn modelId="{ED1BC154-127D-4B45-9546-D9FCD806464F}" srcId="{4FC6A702-02D1-430A-B183-549BBDE246D0}" destId="{67A26DB1-B7C1-4C6F-B921-065C7F519F82}" srcOrd="2" destOrd="0" parTransId="{D2C1F400-1749-48BE-87B8-108E2555DE32}" sibTransId="{01C951EA-4780-4CF7-B8A8-9708927FACAD}"/>
    <dgm:cxn modelId="{94F5C9ED-6B10-4E3E-B5A0-F910C68F3417}" type="presOf" srcId="{4FC6A702-02D1-430A-B183-549BBDE246D0}" destId="{0D6A4A81-FFA9-42C7-BBC3-BCCC51A3DCF2}" srcOrd="0" destOrd="0" presId="urn:microsoft.com/office/officeart/2005/8/layout/chevron1"/>
    <dgm:cxn modelId="{E72C650C-778D-4FCB-B398-20AFD3FF924D}" type="presOf" srcId="{67A26DB1-B7C1-4C6F-B921-065C7F519F82}" destId="{CDE68F2E-B938-4126-B5CB-62DE96C05194}" srcOrd="0" destOrd="0" presId="urn:microsoft.com/office/officeart/2005/8/layout/chevron1"/>
    <dgm:cxn modelId="{70BDB1E5-B9E0-42CD-93AC-1655C76329F9}" srcId="{4FC6A702-02D1-430A-B183-549BBDE246D0}" destId="{E1B9341F-A7E2-4EA9-96E3-872C23ADFF4D}" srcOrd="3" destOrd="0" parTransId="{6CD3E95F-5427-48C8-931F-359EC95F48BB}" sibTransId="{3CE5E7E3-9F4E-4273-9846-5F182DDBB3B8}"/>
    <dgm:cxn modelId="{301E771A-5104-4AEC-9080-A586815A43E4}" srcId="{4FC6A702-02D1-430A-B183-549BBDE246D0}" destId="{5DAD9660-5B91-4199-B6B1-01ADDA34794D}" srcOrd="1" destOrd="0" parTransId="{2BE6BF14-A977-4E5D-9997-474A4CE7A8EC}" sibTransId="{B2782CD3-1AAA-416F-BA95-C9D7EC95B68B}"/>
    <dgm:cxn modelId="{4D3F6F14-ABE5-485F-A121-A19E441A810B}" type="presParOf" srcId="{0D6A4A81-FFA9-42C7-BBC3-BCCC51A3DCF2}" destId="{6511D0D9-70DC-4339-96C4-DD33205F87C1}" srcOrd="0" destOrd="0" presId="urn:microsoft.com/office/officeart/2005/8/layout/chevron1"/>
    <dgm:cxn modelId="{52364587-AAF7-4440-8FBC-103756470A8C}" type="presParOf" srcId="{0D6A4A81-FFA9-42C7-BBC3-BCCC51A3DCF2}" destId="{8BCAF072-4FAF-449F-8C53-78518D76B592}" srcOrd="1" destOrd="0" presId="urn:microsoft.com/office/officeart/2005/8/layout/chevron1"/>
    <dgm:cxn modelId="{A79223F8-3E7F-4C43-A472-9DCEFED8D56F}" type="presParOf" srcId="{0D6A4A81-FFA9-42C7-BBC3-BCCC51A3DCF2}" destId="{726ACEA7-23B2-4736-8F3B-DD816994BBFF}" srcOrd="2" destOrd="0" presId="urn:microsoft.com/office/officeart/2005/8/layout/chevron1"/>
    <dgm:cxn modelId="{204C37F9-D8FB-44BE-8D8E-370AAED2AEFC}" type="presParOf" srcId="{0D6A4A81-FFA9-42C7-BBC3-BCCC51A3DCF2}" destId="{9F0CBE5D-7BA8-410D-84AB-B64858C46B24}" srcOrd="3" destOrd="0" presId="urn:microsoft.com/office/officeart/2005/8/layout/chevron1"/>
    <dgm:cxn modelId="{A003FE40-FDF0-4C08-B5E0-A1920F28E55C}" type="presParOf" srcId="{0D6A4A81-FFA9-42C7-BBC3-BCCC51A3DCF2}" destId="{CDE68F2E-B938-4126-B5CB-62DE96C05194}" srcOrd="4" destOrd="0" presId="urn:microsoft.com/office/officeart/2005/8/layout/chevron1"/>
    <dgm:cxn modelId="{150EAF95-6C84-4426-83EA-2483A9B5B7C7}" type="presParOf" srcId="{0D6A4A81-FFA9-42C7-BBC3-BCCC51A3DCF2}" destId="{D0E29C9A-C822-42BC-86EC-3400FECEFE68}" srcOrd="5" destOrd="0" presId="urn:microsoft.com/office/officeart/2005/8/layout/chevron1"/>
    <dgm:cxn modelId="{A47CB27B-6F95-4E0E-AA10-396406E87F28}" type="presParOf" srcId="{0D6A4A81-FFA9-42C7-BBC3-BCCC51A3DCF2}" destId="{2130E70B-D525-4ECD-BAF0-955512D2122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en-US" dirty="0" smtClean="0"/>
            <a:t>System Use Cases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14A092F1-8114-4C78-AF7E-403DC7DDE8A7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Event Decomposition</a:t>
          </a:r>
        </a:p>
      </dgm:t>
    </dgm:pt>
    <dgm:pt modelId="{021D3C2B-7762-44C4-B1B3-410BE8372F06}" type="parTrans" cxnId="{FED5AC33-5FA9-4FEF-800D-CF0D185D3B49}">
      <dgm:prSet/>
      <dgm:spPr/>
      <dgm:t>
        <a:bodyPr/>
        <a:lstStyle/>
        <a:p>
          <a:endParaRPr lang="pt-BR"/>
        </a:p>
      </dgm:t>
    </dgm:pt>
    <dgm:pt modelId="{C79F6762-DE54-4018-9555-CB0D9635B8E2}" type="sibTrans" cxnId="{FED5AC33-5FA9-4FEF-800D-CF0D185D3B49}">
      <dgm:prSet/>
      <dgm:spPr/>
      <dgm:t>
        <a:bodyPr/>
        <a:lstStyle/>
        <a:p>
          <a:endParaRPr lang="pt-BR"/>
        </a:p>
      </dgm:t>
    </dgm:pt>
    <dgm:pt modelId="{0E2BF552-6548-4833-AF04-0C0703C32B26}">
      <dgm:prSet/>
      <dgm:spPr/>
      <dgm:t>
        <a:bodyPr/>
        <a:lstStyle/>
        <a:p>
          <a:r>
            <a:rPr lang="en-US" dirty="0" smtClean="0"/>
            <a:t>Identify Actors</a:t>
          </a:r>
        </a:p>
      </dgm:t>
    </dgm:pt>
    <dgm:pt modelId="{E01171F7-BD89-4C98-B1A0-9222F835942D}" type="parTrans" cxnId="{6E04B81A-16A0-4451-BE06-75F62CA555E8}">
      <dgm:prSet/>
      <dgm:spPr/>
      <dgm:t>
        <a:bodyPr/>
        <a:lstStyle/>
        <a:p>
          <a:endParaRPr lang="pt-BR"/>
        </a:p>
      </dgm:t>
    </dgm:pt>
    <dgm:pt modelId="{34B9739A-677C-4FF4-8E4F-1C5326BA32CB}" type="sibTrans" cxnId="{6E04B81A-16A0-4451-BE06-75F62CA555E8}">
      <dgm:prSet/>
      <dgm:spPr/>
      <dgm:t>
        <a:bodyPr/>
        <a:lstStyle/>
        <a:p>
          <a:endParaRPr lang="pt-BR"/>
        </a:p>
      </dgm:t>
    </dgm:pt>
    <dgm:pt modelId="{2F081E8A-D9EC-4A77-BD58-27011327A285}">
      <dgm:prSet/>
      <dgm:spPr/>
      <dgm:t>
        <a:bodyPr/>
        <a:lstStyle/>
        <a:p>
          <a:r>
            <a:rPr lang="en-US" dirty="0" smtClean="0"/>
            <a:t>Identify System </a:t>
          </a:r>
          <a:r>
            <a:rPr lang="en-US" smtClean="0"/>
            <a:t>Use Cases</a:t>
          </a:r>
          <a:endParaRPr lang="en-US" dirty="0" smtClean="0"/>
        </a:p>
      </dgm:t>
    </dgm:pt>
    <dgm:pt modelId="{0D8BBB82-CFDB-4E78-B47B-C73C913DBCC6}" type="parTrans" cxnId="{5AD06421-622A-41A3-8A90-8A9A260557FF}">
      <dgm:prSet/>
      <dgm:spPr/>
      <dgm:t>
        <a:bodyPr/>
        <a:lstStyle/>
        <a:p>
          <a:endParaRPr lang="pt-BR"/>
        </a:p>
      </dgm:t>
    </dgm:pt>
    <dgm:pt modelId="{939AAB14-8034-4572-B5ED-80F911CF5D04}" type="sibTrans" cxnId="{5AD06421-622A-41A3-8A90-8A9A260557FF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D6290FBF-B541-433F-9CDA-D9FC17341F33}" type="pres">
      <dgm:prSet presAssocID="{14A092F1-8114-4C78-AF7E-403DC7DDE8A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E92521-252B-4485-ADC3-778BF4950FC6}" type="pres">
      <dgm:prSet presAssocID="{C79F6762-DE54-4018-9555-CB0D9635B8E2}" presName="parTxOnlySpace" presStyleCnt="0"/>
      <dgm:spPr/>
    </dgm:pt>
    <dgm:pt modelId="{88156CA6-FE57-4F24-93F2-918035AA9F5B}" type="pres">
      <dgm:prSet presAssocID="{0E2BF552-6548-4833-AF04-0C0703C32B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23A7CC8-1D93-4F13-A704-AA051053EB8A}" type="pres">
      <dgm:prSet presAssocID="{34B9739A-677C-4FF4-8E4F-1C5326BA32CB}" presName="parTxOnlySpace" presStyleCnt="0"/>
      <dgm:spPr/>
    </dgm:pt>
    <dgm:pt modelId="{C53D974C-EFF8-4FAC-8339-C6CE262A1C48}" type="pres">
      <dgm:prSet presAssocID="{2F081E8A-D9EC-4A77-BD58-27011327A28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68F716-213C-49BA-B925-B87E2C1679C6}" type="presOf" srcId="{7BB0CA38-62DF-4E34-843A-066F2F62BB32}" destId="{6511D0D9-70DC-4339-96C4-DD33205F87C1}" srcOrd="0" destOrd="0" presId="urn:microsoft.com/office/officeart/2005/8/layout/chevron1"/>
    <dgm:cxn modelId="{C2F621CA-26C9-4596-8A93-DECB33E0A9EB}" type="presOf" srcId="{14A092F1-8114-4C78-AF7E-403DC7DDE8A7}" destId="{D6290FBF-B541-433F-9CDA-D9FC17341F33}" srcOrd="0" destOrd="0" presId="urn:microsoft.com/office/officeart/2005/8/layout/chevron1"/>
    <dgm:cxn modelId="{01096C7F-E777-45E8-8CA2-D646FA09DCCB}" type="presOf" srcId="{2F081E8A-D9EC-4A77-BD58-27011327A285}" destId="{C53D974C-EFF8-4FAC-8339-C6CE262A1C48}" srcOrd="0" destOrd="0" presId="urn:microsoft.com/office/officeart/2005/8/layout/chevron1"/>
    <dgm:cxn modelId="{5AD06421-622A-41A3-8A90-8A9A260557FF}" srcId="{4FC6A702-02D1-430A-B183-549BBDE246D0}" destId="{2F081E8A-D9EC-4A77-BD58-27011327A285}" srcOrd="3" destOrd="0" parTransId="{0D8BBB82-CFDB-4E78-B47B-C73C913DBCC6}" sibTransId="{939AAB14-8034-4572-B5ED-80F911CF5D04}"/>
    <dgm:cxn modelId="{812C7A0D-C60E-4349-BB1F-6BF619CB0BAF}" type="presOf" srcId="{0E2BF552-6548-4833-AF04-0C0703C32B26}" destId="{88156CA6-FE57-4F24-93F2-918035AA9F5B}" srcOrd="0" destOrd="0" presId="urn:microsoft.com/office/officeart/2005/8/layout/chevron1"/>
    <dgm:cxn modelId="{6E04B81A-16A0-4451-BE06-75F62CA555E8}" srcId="{4FC6A702-02D1-430A-B183-549BBDE246D0}" destId="{0E2BF552-6548-4833-AF04-0C0703C32B26}" srcOrd="2" destOrd="0" parTransId="{E01171F7-BD89-4C98-B1A0-9222F835942D}" sibTransId="{34B9739A-677C-4FF4-8E4F-1C5326BA32CB}"/>
    <dgm:cxn modelId="{36643C9C-335B-45E2-B0CC-C3CFCA78055A}" type="presOf" srcId="{4FC6A702-02D1-430A-B183-549BBDE246D0}" destId="{0D6A4A81-FFA9-42C7-BBC3-BCCC51A3DCF2}" srcOrd="0" destOrd="0" presId="urn:microsoft.com/office/officeart/2005/8/layout/chevron1"/>
    <dgm:cxn modelId="{FED5AC33-5FA9-4FEF-800D-CF0D185D3B49}" srcId="{4FC6A702-02D1-430A-B183-549BBDE246D0}" destId="{14A092F1-8114-4C78-AF7E-403DC7DDE8A7}" srcOrd="1" destOrd="0" parTransId="{021D3C2B-7762-44C4-B1B3-410BE8372F06}" sibTransId="{C79F6762-DE54-4018-9555-CB0D9635B8E2}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678DB0E8-A4B9-45A3-8466-D9FC67630793}" type="presParOf" srcId="{0D6A4A81-FFA9-42C7-BBC3-BCCC51A3DCF2}" destId="{6511D0D9-70DC-4339-96C4-DD33205F87C1}" srcOrd="0" destOrd="0" presId="urn:microsoft.com/office/officeart/2005/8/layout/chevron1"/>
    <dgm:cxn modelId="{EAB82AEA-6304-43BD-890C-46669F8A4CDD}" type="presParOf" srcId="{0D6A4A81-FFA9-42C7-BBC3-BCCC51A3DCF2}" destId="{8BCAF072-4FAF-449F-8C53-78518D76B592}" srcOrd="1" destOrd="0" presId="urn:microsoft.com/office/officeart/2005/8/layout/chevron1"/>
    <dgm:cxn modelId="{314EBA40-CDBC-4EB9-8519-A9AB7A619E0E}" type="presParOf" srcId="{0D6A4A81-FFA9-42C7-BBC3-BCCC51A3DCF2}" destId="{D6290FBF-B541-433F-9CDA-D9FC17341F33}" srcOrd="2" destOrd="0" presId="urn:microsoft.com/office/officeart/2005/8/layout/chevron1"/>
    <dgm:cxn modelId="{A46CB803-41B0-4742-AE5B-8B6E0CF312E1}" type="presParOf" srcId="{0D6A4A81-FFA9-42C7-BBC3-BCCC51A3DCF2}" destId="{79E92521-252B-4485-ADC3-778BF4950FC6}" srcOrd="3" destOrd="0" presId="urn:microsoft.com/office/officeart/2005/8/layout/chevron1"/>
    <dgm:cxn modelId="{C86B95AD-67F6-4C19-AB7D-2D1C1D16E77F}" type="presParOf" srcId="{0D6A4A81-FFA9-42C7-BBC3-BCCC51A3DCF2}" destId="{88156CA6-FE57-4F24-93F2-918035AA9F5B}" srcOrd="4" destOrd="0" presId="urn:microsoft.com/office/officeart/2005/8/layout/chevron1"/>
    <dgm:cxn modelId="{3BC6768D-F174-45A1-B825-BABDB43944B8}" type="presParOf" srcId="{0D6A4A81-FFA9-42C7-BBC3-BCCC51A3DCF2}" destId="{D23A7CC8-1D93-4F13-A704-AA051053EB8A}" srcOrd="5" destOrd="0" presId="urn:microsoft.com/office/officeart/2005/8/layout/chevron1"/>
    <dgm:cxn modelId="{A29AD634-A92A-4C90-ABB5-C4850323C952}" type="presParOf" srcId="{0D6A4A81-FFA9-42C7-BBC3-BCCC51A3DCF2}" destId="{C53D974C-EFF8-4FAC-8339-C6CE262A1C4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en-US" dirty="0" smtClean="0"/>
            <a:t>System Use Cases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67A26DB1-B7C1-4C6F-B921-065C7F519F82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Identify Actors</a:t>
          </a:r>
        </a:p>
      </dgm:t>
    </dgm:pt>
    <dgm:pt modelId="{D2C1F400-1749-48BE-87B8-108E2555DE32}" type="parTrans" cxnId="{ED1BC154-127D-4B45-9546-D9FCD806464F}">
      <dgm:prSet/>
      <dgm:spPr/>
      <dgm:t>
        <a:bodyPr/>
        <a:lstStyle/>
        <a:p>
          <a:endParaRPr lang="pt-BR"/>
        </a:p>
      </dgm:t>
    </dgm:pt>
    <dgm:pt modelId="{01C951EA-4780-4CF7-B8A8-9708927FACAD}" type="sibTrans" cxnId="{ED1BC154-127D-4B45-9546-D9FCD806464F}">
      <dgm:prSet/>
      <dgm:spPr/>
      <dgm:t>
        <a:bodyPr/>
        <a:lstStyle/>
        <a:p>
          <a:endParaRPr lang="pt-BR"/>
        </a:p>
      </dgm:t>
    </dgm:pt>
    <dgm:pt modelId="{E1B9341F-A7E2-4EA9-96E3-872C23ADFF4D}">
      <dgm:prSet/>
      <dgm:spPr/>
      <dgm:t>
        <a:bodyPr/>
        <a:lstStyle/>
        <a:p>
          <a:r>
            <a:rPr lang="en-US" dirty="0" smtClean="0"/>
            <a:t>Identify System Use Cases</a:t>
          </a:r>
        </a:p>
      </dgm:t>
    </dgm:pt>
    <dgm:pt modelId="{6CD3E95F-5427-48C8-931F-359EC95F48BB}" type="parTrans" cxnId="{70BDB1E5-B9E0-42CD-93AC-1655C76329F9}">
      <dgm:prSet/>
      <dgm:spPr/>
      <dgm:t>
        <a:bodyPr/>
        <a:lstStyle/>
        <a:p>
          <a:endParaRPr lang="pt-BR"/>
        </a:p>
      </dgm:t>
    </dgm:pt>
    <dgm:pt modelId="{3CE5E7E3-9F4E-4273-9846-5F182DDBB3B8}" type="sibTrans" cxnId="{70BDB1E5-B9E0-42CD-93AC-1655C76329F9}">
      <dgm:prSet/>
      <dgm:spPr/>
      <dgm:t>
        <a:bodyPr/>
        <a:lstStyle/>
        <a:p>
          <a:endParaRPr lang="pt-BR"/>
        </a:p>
      </dgm:t>
    </dgm:pt>
    <dgm:pt modelId="{C03DC25A-DDC9-4D86-B9F1-C39E390B1106}">
      <dgm:prSet/>
      <dgm:spPr/>
      <dgm:t>
        <a:bodyPr/>
        <a:lstStyle/>
        <a:p>
          <a:r>
            <a:rPr lang="en-US" dirty="0" smtClean="0"/>
            <a:t>Event Decomposition</a:t>
          </a:r>
        </a:p>
      </dgm:t>
    </dgm:pt>
    <dgm:pt modelId="{0DA7C178-C59B-4C92-8234-5F3B4A0DF977}" type="parTrans" cxnId="{2E591D59-87C2-42B6-9818-7A15207C67BB}">
      <dgm:prSet/>
      <dgm:spPr/>
      <dgm:t>
        <a:bodyPr/>
        <a:lstStyle/>
        <a:p>
          <a:endParaRPr lang="en-US"/>
        </a:p>
      </dgm:t>
    </dgm:pt>
    <dgm:pt modelId="{72CAE11D-ACAC-4FD1-AE88-EA742840D28D}" type="sibTrans" cxnId="{2E591D59-87C2-42B6-9818-7A15207C67BB}">
      <dgm:prSet/>
      <dgm:spPr/>
      <dgm:t>
        <a:bodyPr/>
        <a:lstStyle/>
        <a:p>
          <a:endParaRPr lang="en-US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B490294F-A7D1-4D76-83E7-C2FF05AB6DB7}" type="pres">
      <dgm:prSet presAssocID="{C03DC25A-DDC9-4D86-B9F1-C39E390B110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96279A-CEA9-4F4B-B62E-C592FB9E10E8}" type="pres">
      <dgm:prSet presAssocID="{72CAE11D-ACAC-4FD1-AE88-EA742840D28D}" presName="parTxOnlySpace" presStyleCnt="0"/>
      <dgm:spPr/>
    </dgm:pt>
    <dgm:pt modelId="{CDE68F2E-B938-4126-B5CB-62DE96C05194}" type="pres">
      <dgm:prSet presAssocID="{67A26DB1-B7C1-4C6F-B921-065C7F519F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E29C9A-C822-42BC-86EC-3400FECEFE68}" type="pres">
      <dgm:prSet presAssocID="{01C951EA-4780-4CF7-B8A8-9708927FACAD}" presName="parTxOnlySpace" presStyleCnt="0"/>
      <dgm:spPr/>
    </dgm:pt>
    <dgm:pt modelId="{2130E70B-D525-4ECD-BAF0-955512D21221}" type="pres">
      <dgm:prSet presAssocID="{E1B9341F-A7E2-4EA9-96E3-872C23ADFF4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7D4208C-802A-4579-904A-167FB1493005}" type="presOf" srcId="{4FC6A702-02D1-430A-B183-549BBDE246D0}" destId="{0D6A4A81-FFA9-42C7-BBC3-BCCC51A3DCF2}" srcOrd="0" destOrd="0" presId="urn:microsoft.com/office/officeart/2005/8/layout/chevron1"/>
    <dgm:cxn modelId="{FB9DC11F-FA04-44FA-A847-7629BA0B01CF}" type="presOf" srcId="{67A26DB1-B7C1-4C6F-B921-065C7F519F82}" destId="{CDE68F2E-B938-4126-B5CB-62DE96C05194}" srcOrd="0" destOrd="0" presId="urn:microsoft.com/office/officeart/2005/8/layout/chevron1"/>
    <dgm:cxn modelId="{66149C87-E13E-4739-AD1A-3B1C9A5E9F69}" type="presOf" srcId="{E1B9341F-A7E2-4EA9-96E3-872C23ADFF4D}" destId="{2130E70B-D525-4ECD-BAF0-955512D21221}" srcOrd="0" destOrd="0" presId="urn:microsoft.com/office/officeart/2005/8/layout/chevron1"/>
    <dgm:cxn modelId="{ED1BC154-127D-4B45-9546-D9FCD806464F}" srcId="{4FC6A702-02D1-430A-B183-549BBDE246D0}" destId="{67A26DB1-B7C1-4C6F-B921-065C7F519F82}" srcOrd="2" destOrd="0" parTransId="{D2C1F400-1749-48BE-87B8-108E2555DE32}" sibTransId="{01C951EA-4780-4CF7-B8A8-9708927FACAD}"/>
    <dgm:cxn modelId="{9BB657C0-0AD6-482C-B8D9-7A3CB37A7196}" type="presOf" srcId="{C03DC25A-DDC9-4D86-B9F1-C39E390B1106}" destId="{B490294F-A7D1-4D76-83E7-C2FF05AB6DB7}" srcOrd="0" destOrd="0" presId="urn:microsoft.com/office/officeart/2005/8/layout/chevron1"/>
    <dgm:cxn modelId="{2E591D59-87C2-42B6-9818-7A15207C67BB}" srcId="{4FC6A702-02D1-430A-B183-549BBDE246D0}" destId="{C03DC25A-DDC9-4D86-B9F1-C39E390B1106}" srcOrd="1" destOrd="0" parTransId="{0DA7C178-C59B-4C92-8234-5F3B4A0DF977}" sibTransId="{72CAE11D-ACAC-4FD1-AE88-EA742840D28D}"/>
    <dgm:cxn modelId="{70BDB1E5-B9E0-42CD-93AC-1655C76329F9}" srcId="{4FC6A702-02D1-430A-B183-549BBDE246D0}" destId="{E1B9341F-A7E2-4EA9-96E3-872C23ADFF4D}" srcOrd="3" destOrd="0" parTransId="{6CD3E95F-5427-48C8-931F-359EC95F48BB}" sibTransId="{3CE5E7E3-9F4E-4273-9846-5F182DDBB3B8}"/>
    <dgm:cxn modelId="{D3C28930-3CB1-414B-9C6A-974BEAA6AB88}" type="presOf" srcId="{7BB0CA38-62DF-4E34-843A-066F2F62BB32}" destId="{6511D0D9-70DC-4339-96C4-DD33205F87C1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E2456E89-86CA-42BC-BB64-63F61D213C7F}" type="presParOf" srcId="{0D6A4A81-FFA9-42C7-BBC3-BCCC51A3DCF2}" destId="{6511D0D9-70DC-4339-96C4-DD33205F87C1}" srcOrd="0" destOrd="0" presId="urn:microsoft.com/office/officeart/2005/8/layout/chevron1"/>
    <dgm:cxn modelId="{52F06FE7-6760-4E76-9D29-872025B6C0D4}" type="presParOf" srcId="{0D6A4A81-FFA9-42C7-BBC3-BCCC51A3DCF2}" destId="{8BCAF072-4FAF-449F-8C53-78518D76B592}" srcOrd="1" destOrd="0" presId="urn:microsoft.com/office/officeart/2005/8/layout/chevron1"/>
    <dgm:cxn modelId="{86EA2C66-53D5-4CD6-B515-7B35FC527C5F}" type="presParOf" srcId="{0D6A4A81-FFA9-42C7-BBC3-BCCC51A3DCF2}" destId="{B490294F-A7D1-4D76-83E7-C2FF05AB6DB7}" srcOrd="2" destOrd="0" presId="urn:microsoft.com/office/officeart/2005/8/layout/chevron1"/>
    <dgm:cxn modelId="{AFABF204-94EE-493E-88D1-F9D98C8510F5}" type="presParOf" srcId="{0D6A4A81-FFA9-42C7-BBC3-BCCC51A3DCF2}" destId="{D096279A-CEA9-4F4B-B62E-C592FB9E10E8}" srcOrd="3" destOrd="0" presId="urn:microsoft.com/office/officeart/2005/8/layout/chevron1"/>
    <dgm:cxn modelId="{4D4BBF19-AFA3-4CCD-9F7D-8ADBC088ECC7}" type="presParOf" srcId="{0D6A4A81-FFA9-42C7-BBC3-BCCC51A3DCF2}" destId="{CDE68F2E-B938-4126-B5CB-62DE96C05194}" srcOrd="4" destOrd="0" presId="urn:microsoft.com/office/officeart/2005/8/layout/chevron1"/>
    <dgm:cxn modelId="{3F76A635-7EAF-4D06-96EB-CDBD98A1DBA6}" type="presParOf" srcId="{0D6A4A81-FFA9-42C7-BBC3-BCCC51A3DCF2}" destId="{D0E29C9A-C822-42BC-86EC-3400FECEFE68}" srcOrd="5" destOrd="0" presId="urn:microsoft.com/office/officeart/2005/8/layout/chevron1"/>
    <dgm:cxn modelId="{5C986AA1-91E4-4B1D-8D3B-341B01699421}" type="presParOf" srcId="{0D6A4A81-FFA9-42C7-BBC3-BCCC51A3DCF2}" destId="{2130E70B-D525-4ECD-BAF0-955512D2122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en-US" dirty="0" smtClean="0"/>
            <a:t>System Use Cases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67A26DB1-B7C1-4C6F-B921-065C7F519F82}">
      <dgm:prSet/>
      <dgm:spPr/>
      <dgm:t>
        <a:bodyPr/>
        <a:lstStyle/>
        <a:p>
          <a:r>
            <a:rPr lang="en-US" dirty="0" smtClean="0"/>
            <a:t>Identify Actors</a:t>
          </a:r>
        </a:p>
      </dgm:t>
    </dgm:pt>
    <dgm:pt modelId="{D2C1F400-1749-48BE-87B8-108E2555DE32}" type="parTrans" cxnId="{ED1BC154-127D-4B45-9546-D9FCD806464F}">
      <dgm:prSet/>
      <dgm:spPr/>
      <dgm:t>
        <a:bodyPr/>
        <a:lstStyle/>
        <a:p>
          <a:endParaRPr lang="pt-BR"/>
        </a:p>
      </dgm:t>
    </dgm:pt>
    <dgm:pt modelId="{01C951EA-4780-4CF7-B8A8-9708927FACAD}" type="sibTrans" cxnId="{ED1BC154-127D-4B45-9546-D9FCD806464F}">
      <dgm:prSet/>
      <dgm:spPr/>
      <dgm:t>
        <a:bodyPr/>
        <a:lstStyle/>
        <a:p>
          <a:endParaRPr lang="pt-BR"/>
        </a:p>
      </dgm:t>
    </dgm:pt>
    <dgm:pt modelId="{E1B9341F-A7E2-4EA9-96E3-872C23ADFF4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Identify System Use Cases</a:t>
          </a:r>
        </a:p>
      </dgm:t>
    </dgm:pt>
    <dgm:pt modelId="{6CD3E95F-5427-48C8-931F-359EC95F48BB}" type="parTrans" cxnId="{70BDB1E5-B9E0-42CD-93AC-1655C76329F9}">
      <dgm:prSet/>
      <dgm:spPr/>
      <dgm:t>
        <a:bodyPr/>
        <a:lstStyle/>
        <a:p>
          <a:endParaRPr lang="pt-BR"/>
        </a:p>
      </dgm:t>
    </dgm:pt>
    <dgm:pt modelId="{3CE5E7E3-9F4E-4273-9846-5F182DDBB3B8}" type="sibTrans" cxnId="{70BDB1E5-B9E0-42CD-93AC-1655C76329F9}">
      <dgm:prSet/>
      <dgm:spPr/>
      <dgm:t>
        <a:bodyPr/>
        <a:lstStyle/>
        <a:p>
          <a:endParaRPr lang="pt-BR"/>
        </a:p>
      </dgm:t>
    </dgm:pt>
    <dgm:pt modelId="{143B744A-A128-4D7C-B0D1-31DCD52409B4}">
      <dgm:prSet/>
      <dgm:spPr/>
      <dgm:t>
        <a:bodyPr/>
        <a:lstStyle/>
        <a:p>
          <a:r>
            <a:rPr lang="en-US" dirty="0" smtClean="0"/>
            <a:t>Event Decomposition</a:t>
          </a:r>
        </a:p>
      </dgm:t>
    </dgm:pt>
    <dgm:pt modelId="{F648034E-36EC-4A65-A6AD-107CECA9744C}" type="parTrans" cxnId="{A4892B0D-2FE9-4BF8-BBE5-39CD492B7C34}">
      <dgm:prSet/>
      <dgm:spPr/>
      <dgm:t>
        <a:bodyPr/>
        <a:lstStyle/>
        <a:p>
          <a:endParaRPr lang="en-US"/>
        </a:p>
      </dgm:t>
    </dgm:pt>
    <dgm:pt modelId="{319B6D4A-C8AC-4BA1-9BB9-439CC0E4E542}" type="sibTrans" cxnId="{A4892B0D-2FE9-4BF8-BBE5-39CD492B7C34}">
      <dgm:prSet/>
      <dgm:spPr/>
      <dgm:t>
        <a:bodyPr/>
        <a:lstStyle/>
        <a:p>
          <a:endParaRPr lang="en-US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D022B6DE-58E4-48ED-A9D3-AD0F4FE1B8E1}" type="pres">
      <dgm:prSet presAssocID="{143B744A-A128-4D7C-B0D1-31DCD52409B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7206FFE-086D-4DC6-9655-CBD1B8C7D543}" type="pres">
      <dgm:prSet presAssocID="{319B6D4A-C8AC-4BA1-9BB9-439CC0E4E542}" presName="parTxOnlySpace" presStyleCnt="0"/>
      <dgm:spPr/>
    </dgm:pt>
    <dgm:pt modelId="{CDE68F2E-B938-4126-B5CB-62DE96C05194}" type="pres">
      <dgm:prSet presAssocID="{67A26DB1-B7C1-4C6F-B921-065C7F519F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E29C9A-C822-42BC-86EC-3400FECEFE68}" type="pres">
      <dgm:prSet presAssocID="{01C951EA-4780-4CF7-B8A8-9708927FACAD}" presName="parTxOnlySpace" presStyleCnt="0"/>
      <dgm:spPr/>
    </dgm:pt>
    <dgm:pt modelId="{2130E70B-D525-4ECD-BAF0-955512D21221}" type="pres">
      <dgm:prSet presAssocID="{E1B9341F-A7E2-4EA9-96E3-872C23ADFF4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C2DF86E-5938-4FA5-A63F-86CC3917C7CA}" type="presOf" srcId="{7BB0CA38-62DF-4E34-843A-066F2F62BB32}" destId="{6511D0D9-70DC-4339-96C4-DD33205F87C1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D6BBEC9D-D8F9-4EDF-9686-0280F88DBEC0}" type="presOf" srcId="{143B744A-A128-4D7C-B0D1-31DCD52409B4}" destId="{D022B6DE-58E4-48ED-A9D3-AD0F4FE1B8E1}" srcOrd="0" destOrd="0" presId="urn:microsoft.com/office/officeart/2005/8/layout/chevron1"/>
    <dgm:cxn modelId="{ED1BC154-127D-4B45-9546-D9FCD806464F}" srcId="{4FC6A702-02D1-430A-B183-549BBDE246D0}" destId="{67A26DB1-B7C1-4C6F-B921-065C7F519F82}" srcOrd="2" destOrd="0" parTransId="{D2C1F400-1749-48BE-87B8-108E2555DE32}" sibTransId="{01C951EA-4780-4CF7-B8A8-9708927FACAD}"/>
    <dgm:cxn modelId="{0222AEFA-5541-40E5-B6AE-30CA79BF3DFD}" type="presOf" srcId="{E1B9341F-A7E2-4EA9-96E3-872C23ADFF4D}" destId="{2130E70B-D525-4ECD-BAF0-955512D21221}" srcOrd="0" destOrd="0" presId="urn:microsoft.com/office/officeart/2005/8/layout/chevron1"/>
    <dgm:cxn modelId="{2BE7478F-21C5-4FB6-95C3-7482C5729FC5}" type="presOf" srcId="{4FC6A702-02D1-430A-B183-549BBDE246D0}" destId="{0D6A4A81-FFA9-42C7-BBC3-BCCC51A3DCF2}" srcOrd="0" destOrd="0" presId="urn:microsoft.com/office/officeart/2005/8/layout/chevron1"/>
    <dgm:cxn modelId="{A4892B0D-2FE9-4BF8-BBE5-39CD492B7C34}" srcId="{4FC6A702-02D1-430A-B183-549BBDE246D0}" destId="{143B744A-A128-4D7C-B0D1-31DCD52409B4}" srcOrd="1" destOrd="0" parTransId="{F648034E-36EC-4A65-A6AD-107CECA9744C}" sibTransId="{319B6D4A-C8AC-4BA1-9BB9-439CC0E4E542}"/>
    <dgm:cxn modelId="{70BDB1E5-B9E0-42CD-93AC-1655C76329F9}" srcId="{4FC6A702-02D1-430A-B183-549BBDE246D0}" destId="{E1B9341F-A7E2-4EA9-96E3-872C23ADFF4D}" srcOrd="3" destOrd="0" parTransId="{6CD3E95F-5427-48C8-931F-359EC95F48BB}" sibTransId="{3CE5E7E3-9F4E-4273-9846-5F182DDBB3B8}"/>
    <dgm:cxn modelId="{B6A1A9C6-7742-420B-98F3-4B7CE391413A}" type="presOf" srcId="{67A26DB1-B7C1-4C6F-B921-065C7F519F82}" destId="{CDE68F2E-B938-4126-B5CB-62DE96C05194}" srcOrd="0" destOrd="0" presId="urn:microsoft.com/office/officeart/2005/8/layout/chevron1"/>
    <dgm:cxn modelId="{B6C7DD27-2921-4DA2-BA3B-29090787FDF4}" type="presParOf" srcId="{0D6A4A81-FFA9-42C7-BBC3-BCCC51A3DCF2}" destId="{6511D0D9-70DC-4339-96C4-DD33205F87C1}" srcOrd="0" destOrd="0" presId="urn:microsoft.com/office/officeart/2005/8/layout/chevron1"/>
    <dgm:cxn modelId="{A7C4AD32-D595-43EF-A2D6-F4D39EA3C309}" type="presParOf" srcId="{0D6A4A81-FFA9-42C7-BBC3-BCCC51A3DCF2}" destId="{8BCAF072-4FAF-449F-8C53-78518D76B592}" srcOrd="1" destOrd="0" presId="urn:microsoft.com/office/officeart/2005/8/layout/chevron1"/>
    <dgm:cxn modelId="{9E135D74-ED8A-401B-9F12-C73468A00EA1}" type="presParOf" srcId="{0D6A4A81-FFA9-42C7-BBC3-BCCC51A3DCF2}" destId="{D022B6DE-58E4-48ED-A9D3-AD0F4FE1B8E1}" srcOrd="2" destOrd="0" presId="urn:microsoft.com/office/officeart/2005/8/layout/chevron1"/>
    <dgm:cxn modelId="{62F5F0CA-F469-4E67-93AA-384EC445DCC0}" type="presParOf" srcId="{0D6A4A81-FFA9-42C7-BBC3-BCCC51A3DCF2}" destId="{37206FFE-086D-4DC6-9655-CBD1B8C7D543}" srcOrd="3" destOrd="0" presId="urn:microsoft.com/office/officeart/2005/8/layout/chevron1"/>
    <dgm:cxn modelId="{8B74842A-A893-45B3-8518-F2EACB0B0A7A}" type="presParOf" srcId="{0D6A4A81-FFA9-42C7-BBC3-BCCC51A3DCF2}" destId="{CDE68F2E-B938-4126-B5CB-62DE96C05194}" srcOrd="4" destOrd="0" presId="urn:microsoft.com/office/officeart/2005/8/layout/chevron1"/>
    <dgm:cxn modelId="{D22EFF8C-6DCB-4CA6-8729-BE94DE3FAF16}" type="presParOf" srcId="{0D6A4A81-FFA9-42C7-BBC3-BCCC51A3DCF2}" destId="{D0E29C9A-C822-42BC-86EC-3400FECEFE68}" srcOrd="5" destOrd="0" presId="urn:microsoft.com/office/officeart/2005/8/layout/chevron1"/>
    <dgm:cxn modelId="{2A78AA7D-9B43-4715-AAA4-B2A88ACC4E59}" type="presParOf" srcId="{0D6A4A81-FFA9-42C7-BBC3-BCCC51A3DCF2}" destId="{2130E70B-D525-4ECD-BAF0-955512D2122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4100" y="741248"/>
          <a:ext cx="2386756" cy="9547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 Use Cases</a:t>
          </a:r>
          <a:endParaRPr lang="pt-BR" sz="1600" kern="1200" dirty="0"/>
        </a:p>
      </dsp:txBody>
      <dsp:txXfrm>
        <a:off x="481451" y="741248"/>
        <a:ext cx="1432054" cy="954702"/>
      </dsp:txXfrm>
    </dsp:sp>
    <dsp:sp modelId="{726ACEA7-23B2-4736-8F3B-DD816994BBFF}">
      <dsp:nvSpPr>
        <dsp:cNvPr id="0" name=""/>
        <dsp:cNvSpPr/>
      </dsp:nvSpPr>
      <dsp:spPr>
        <a:xfrm>
          <a:off x="2152181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Event Decomposition</a:t>
          </a:r>
        </a:p>
      </dsp:txBody>
      <dsp:txXfrm>
        <a:off x="2629532" y="741248"/>
        <a:ext cx="1432054" cy="954702"/>
      </dsp:txXfrm>
    </dsp:sp>
    <dsp:sp modelId="{CDE68F2E-B938-4126-B5CB-62DE96C05194}">
      <dsp:nvSpPr>
        <dsp:cNvPr id="0" name=""/>
        <dsp:cNvSpPr/>
      </dsp:nvSpPr>
      <dsp:spPr>
        <a:xfrm>
          <a:off x="4300262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Actors</a:t>
          </a:r>
        </a:p>
      </dsp:txBody>
      <dsp:txXfrm>
        <a:off x="4777613" y="741248"/>
        <a:ext cx="1432054" cy="954702"/>
      </dsp:txXfrm>
    </dsp:sp>
    <dsp:sp modelId="{2130E70B-D525-4ECD-BAF0-955512D21221}">
      <dsp:nvSpPr>
        <dsp:cNvPr id="0" name=""/>
        <dsp:cNvSpPr/>
      </dsp:nvSpPr>
      <dsp:spPr>
        <a:xfrm>
          <a:off x="6448343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System Use Cases</a:t>
          </a:r>
        </a:p>
      </dsp:txBody>
      <dsp:txXfrm>
        <a:off x="6925694" y="741248"/>
        <a:ext cx="1432054" cy="95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4100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 Use Cases</a:t>
          </a:r>
          <a:endParaRPr lang="pt-BR" sz="1600" kern="1200" dirty="0"/>
        </a:p>
      </dsp:txBody>
      <dsp:txXfrm>
        <a:off x="481451" y="741248"/>
        <a:ext cx="1432054" cy="954702"/>
      </dsp:txXfrm>
    </dsp:sp>
    <dsp:sp modelId="{D6290FBF-B541-433F-9CDA-D9FC17341F33}">
      <dsp:nvSpPr>
        <dsp:cNvPr id="0" name=""/>
        <dsp:cNvSpPr/>
      </dsp:nvSpPr>
      <dsp:spPr>
        <a:xfrm>
          <a:off x="2152181" y="741248"/>
          <a:ext cx="2386756" cy="9547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Event Decomposition</a:t>
          </a:r>
        </a:p>
      </dsp:txBody>
      <dsp:txXfrm>
        <a:off x="2629532" y="741248"/>
        <a:ext cx="1432054" cy="954702"/>
      </dsp:txXfrm>
    </dsp:sp>
    <dsp:sp modelId="{88156CA6-FE57-4F24-93F2-918035AA9F5B}">
      <dsp:nvSpPr>
        <dsp:cNvPr id="0" name=""/>
        <dsp:cNvSpPr/>
      </dsp:nvSpPr>
      <dsp:spPr>
        <a:xfrm>
          <a:off x="4300262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Actors</a:t>
          </a:r>
        </a:p>
      </dsp:txBody>
      <dsp:txXfrm>
        <a:off x="4777613" y="741248"/>
        <a:ext cx="1432054" cy="954702"/>
      </dsp:txXfrm>
    </dsp:sp>
    <dsp:sp modelId="{C53D974C-EFF8-4FAC-8339-C6CE262A1C48}">
      <dsp:nvSpPr>
        <dsp:cNvPr id="0" name=""/>
        <dsp:cNvSpPr/>
      </dsp:nvSpPr>
      <dsp:spPr>
        <a:xfrm>
          <a:off x="6448343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System </a:t>
          </a:r>
          <a:r>
            <a:rPr lang="en-US" sz="1600" kern="1200" smtClean="0"/>
            <a:t>Use Cases</a:t>
          </a:r>
          <a:endParaRPr lang="en-US" sz="1600" kern="1200" dirty="0" smtClean="0"/>
        </a:p>
      </dsp:txBody>
      <dsp:txXfrm>
        <a:off x="6925694" y="741248"/>
        <a:ext cx="1432054" cy="95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4100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 Use Cases</a:t>
          </a:r>
          <a:endParaRPr lang="pt-BR" sz="1600" kern="1200" dirty="0"/>
        </a:p>
      </dsp:txBody>
      <dsp:txXfrm>
        <a:off x="481451" y="741248"/>
        <a:ext cx="1432054" cy="954702"/>
      </dsp:txXfrm>
    </dsp:sp>
    <dsp:sp modelId="{B490294F-A7D1-4D76-83E7-C2FF05AB6DB7}">
      <dsp:nvSpPr>
        <dsp:cNvPr id="0" name=""/>
        <dsp:cNvSpPr/>
      </dsp:nvSpPr>
      <dsp:spPr>
        <a:xfrm>
          <a:off x="2152181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Event Decomposition</a:t>
          </a:r>
        </a:p>
      </dsp:txBody>
      <dsp:txXfrm>
        <a:off x="2629532" y="741248"/>
        <a:ext cx="1432054" cy="954702"/>
      </dsp:txXfrm>
    </dsp:sp>
    <dsp:sp modelId="{CDE68F2E-B938-4126-B5CB-62DE96C05194}">
      <dsp:nvSpPr>
        <dsp:cNvPr id="0" name=""/>
        <dsp:cNvSpPr/>
      </dsp:nvSpPr>
      <dsp:spPr>
        <a:xfrm>
          <a:off x="4300262" y="741248"/>
          <a:ext cx="2386756" cy="9547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Actors</a:t>
          </a:r>
        </a:p>
      </dsp:txBody>
      <dsp:txXfrm>
        <a:off x="4777613" y="741248"/>
        <a:ext cx="1432054" cy="954702"/>
      </dsp:txXfrm>
    </dsp:sp>
    <dsp:sp modelId="{2130E70B-D525-4ECD-BAF0-955512D21221}">
      <dsp:nvSpPr>
        <dsp:cNvPr id="0" name=""/>
        <dsp:cNvSpPr/>
      </dsp:nvSpPr>
      <dsp:spPr>
        <a:xfrm>
          <a:off x="6448343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System Use Cases</a:t>
          </a:r>
        </a:p>
      </dsp:txBody>
      <dsp:txXfrm>
        <a:off x="6925694" y="741248"/>
        <a:ext cx="1432054" cy="954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4100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 Use Cases</a:t>
          </a:r>
          <a:endParaRPr lang="pt-BR" sz="1600" kern="1200" dirty="0"/>
        </a:p>
      </dsp:txBody>
      <dsp:txXfrm>
        <a:off x="481451" y="741248"/>
        <a:ext cx="1432054" cy="954702"/>
      </dsp:txXfrm>
    </dsp:sp>
    <dsp:sp modelId="{D022B6DE-58E4-48ED-A9D3-AD0F4FE1B8E1}">
      <dsp:nvSpPr>
        <dsp:cNvPr id="0" name=""/>
        <dsp:cNvSpPr/>
      </dsp:nvSpPr>
      <dsp:spPr>
        <a:xfrm>
          <a:off x="2152181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Event Decomposition</a:t>
          </a:r>
        </a:p>
      </dsp:txBody>
      <dsp:txXfrm>
        <a:off x="2629532" y="741248"/>
        <a:ext cx="1432054" cy="954702"/>
      </dsp:txXfrm>
    </dsp:sp>
    <dsp:sp modelId="{CDE68F2E-B938-4126-B5CB-62DE96C05194}">
      <dsp:nvSpPr>
        <dsp:cNvPr id="0" name=""/>
        <dsp:cNvSpPr/>
      </dsp:nvSpPr>
      <dsp:spPr>
        <a:xfrm>
          <a:off x="4300262" y="741248"/>
          <a:ext cx="2386756" cy="9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Actors</a:t>
          </a:r>
        </a:p>
      </dsp:txBody>
      <dsp:txXfrm>
        <a:off x="4777613" y="741248"/>
        <a:ext cx="1432054" cy="954702"/>
      </dsp:txXfrm>
    </dsp:sp>
    <dsp:sp modelId="{2130E70B-D525-4ECD-BAF0-955512D21221}">
      <dsp:nvSpPr>
        <dsp:cNvPr id="0" name=""/>
        <dsp:cNvSpPr/>
      </dsp:nvSpPr>
      <dsp:spPr>
        <a:xfrm>
          <a:off x="6448343" y="741248"/>
          <a:ext cx="2386756" cy="9547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System Use Cases</a:t>
          </a:r>
        </a:p>
      </dsp:txBody>
      <dsp:txXfrm>
        <a:off x="6925694" y="741248"/>
        <a:ext cx="1432054" cy="95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156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3249" y="0"/>
            <a:ext cx="2940156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4A2285-FE4B-4588-B6D3-CF5C0C354102}" type="datetimeFigureOut">
              <a:rPr lang="pt-BR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498" y="4681974"/>
            <a:ext cx="5427980" cy="443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2238"/>
            <a:ext cx="2940156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3249" y="9362238"/>
            <a:ext cx="2940156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10F9E80-1D39-49DD-A001-24433570ED6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70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CDBE98-11CB-454B-AD85-E8491F374E8D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B811E7-4E4C-4B02-A2D9-2CE21CFF093C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B811E7-4E4C-4B02-A2D9-2CE21CFF093C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0F9E80-1D39-49DD-A001-24433570ED60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46ADF-C3DF-4C85-ADF0-DFA6A33259AF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66BA38-3342-4C66-8819-7686EC393C5F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3C482B-2364-4C7D-BF01-6ABCA15DEE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A778BC-C760-44A5-82F2-2F2E962F2362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B6FC8B-B729-47B5-A7A3-F22CFC1C8E75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F28DEC-C954-47A9-942E-4F4CD573BCE7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6A53E6-34A9-4374-B2CA-53309D2E624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0D70E3-6FBB-4A7A-B79C-43D85F8EE6E9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8D912B-CB8F-473E-92CF-96BA85095083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032E57-BFDF-4D86-B432-AE4891BC8D02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BBB27-7284-47F3-8B9B-CC2222C32FE3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917FB3-B8F9-4023-AC9F-C124C6884C16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5B828-C59F-40E8-BDE7-99D10F1D9FA1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69F33-1850-4DE6-8AB2-BB1B7312587D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819058-B2AB-44BD-91BB-AA0E81D346B0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F450BE-3C79-4A97-8BB3-0D3EA668B7A4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AA14E-75A3-43CB-ABF7-5F18ED59749F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17BE00-3FFC-4174-BA62-189F27EDC8E7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AC1BC-1C77-4929-9CB0-67A58E90DDC6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6DE1ED-C6CC-46CF-8840-1C321E58C9A2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D22597E-AEB2-44F6-9B5A-D0DB3871EB3C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025EE2-0628-4348-9053-EFC8EA8F5187}" type="datetime1">
              <a:rPr lang="pt-BR" smtClean="0"/>
              <a:pPr>
                <a:defRPr/>
              </a:pPr>
              <a:t>08/02/2017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200" y="6324600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F72E58-3703-43A6-AD85-9D98C003BB1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600" dirty="0" smtClean="0"/>
              <a:t>Lecture3</a:t>
            </a:r>
            <a:br>
              <a:rPr lang="en-US" sz="6600" dirty="0" smtClean="0"/>
            </a:br>
            <a:r>
              <a:rPr lang="en-US" sz="6600" dirty="0" smtClean="0"/>
              <a:t>Initiation Phase (Cont)</a:t>
            </a:r>
            <a:endParaRPr lang="pt-BR" sz="6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3351839"/>
            <a:ext cx="7772400" cy="9153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b="1" cap="none" spc="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Reading: Main text, Chp5&amp;6; Sup text, </a:t>
            </a:r>
            <a:r>
              <a:rPr lang="en-US" b="1" cap="none" spc="0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Chp</a:t>
            </a:r>
            <a:r>
              <a:rPr lang="en-US" b="1" cap="none" spc="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5</a:t>
            </a:r>
            <a:endParaRPr lang="pt-BR" b="1" cap="none" spc="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en-US" dirty="0" err="1" smtClean="0"/>
              <a:t>Lek</a:t>
            </a:r>
            <a:r>
              <a:rPr lang="en-US" dirty="0" smtClean="0"/>
              <a:t> Hsiang </a:t>
            </a:r>
            <a:r>
              <a:rPr lang="en-US" dirty="0" err="1" smtClean="0"/>
              <a:t>Hui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8915400" cy="609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8" name="Oval 7"/>
          <p:cNvSpPr/>
          <p:nvPr/>
        </p:nvSpPr>
        <p:spPr>
          <a:xfrm>
            <a:off x="381000" y="1371600"/>
            <a:ext cx="38862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 event can happen at a specific time/place 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4724400" y="1828800"/>
            <a:ext cx="38862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Should be remembered by the system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1828800" y="4114800"/>
            <a:ext cx="38862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 processing in the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7032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Event Decomposition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45BB-380B-4CA8-B0DD-A25B6581165F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905000"/>
            <a:ext cx="3753853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09800"/>
            <a:ext cx="3810000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How to identify Events?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One approach is </a:t>
            </a:r>
            <a:r>
              <a:rPr lang="en-US" altLang="zh-CN" sz="2800" b="1" dirty="0">
                <a:solidFill>
                  <a:srgbClr val="D1282E"/>
                </a:solidFill>
                <a:latin typeface="Calibri" pitchFamily="34" charset="0"/>
                <a:ea typeface="宋体" pitchFamily="2" charset="-122"/>
              </a:rPr>
              <a:t>E</a:t>
            </a:r>
            <a:r>
              <a:rPr lang="en-US" altLang="zh-CN" sz="2800" b="1" dirty="0" smtClean="0">
                <a:solidFill>
                  <a:srgbClr val="D1282E"/>
                </a:solidFill>
                <a:latin typeface="Calibri" pitchFamily="34" charset="0"/>
                <a:ea typeface="宋体" pitchFamily="2" charset="-122"/>
              </a:rPr>
              <a:t>vent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458125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Event Decomposition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45BB-380B-4CA8-B0DD-A25B6581165F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3810000" cy="224676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How to identify Events?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One approach is </a:t>
            </a:r>
            <a:r>
              <a:rPr lang="en-US" altLang="zh-CN" sz="2800" b="1" dirty="0">
                <a:solidFill>
                  <a:srgbClr val="D1282E"/>
                </a:solidFill>
                <a:latin typeface="Calibri" pitchFamily="34" charset="0"/>
                <a:ea typeface="宋体" pitchFamily="2" charset="-122"/>
              </a:rPr>
              <a:t>E</a:t>
            </a:r>
            <a:r>
              <a:rPr lang="en-US" altLang="zh-CN" sz="2800" b="1" dirty="0" smtClean="0">
                <a:solidFill>
                  <a:srgbClr val="D1282E"/>
                </a:solidFill>
                <a:latin typeface="Calibri" pitchFamily="34" charset="0"/>
                <a:ea typeface="宋体" pitchFamily="2" charset="-122"/>
              </a:rPr>
              <a:t>vent Decomposition</a:t>
            </a:r>
          </a:p>
          <a:p>
            <a:pPr marL="457200" lvl="0" indent="-457200">
              <a:buFont typeface="Arial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Treat system as a black box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981200"/>
            <a:ext cx="4267200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6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Event Decomposition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45BB-380B-4CA8-B0DD-A25B6581165F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038600" y="3352800"/>
            <a:ext cx="4710545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List of system use cases triggered by business events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1844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113666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28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ular Callout 6"/>
          <p:cNvSpPr/>
          <p:nvPr/>
        </p:nvSpPr>
        <p:spPr>
          <a:xfrm>
            <a:off x="3124200" y="152400"/>
            <a:ext cx="1752600" cy="1219200"/>
          </a:xfrm>
          <a:prstGeom prst="wedgeRectCallou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rbel" pitchFamily="34" charset="0"/>
                <a:cs typeface="Arial" pitchFamily="34" charset="0"/>
              </a:rPr>
              <a:t>Customer triggers 3 events: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rbel" pitchFamily="34" charset="0"/>
                <a:cs typeface="Arial" pitchFamily="34" charset="0"/>
              </a:rPr>
              <a:t>makes a charge, pays a bill, changes address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ular Callout 7"/>
          <p:cNvSpPr/>
          <p:nvPr/>
        </p:nvSpPr>
        <p:spPr>
          <a:xfrm>
            <a:off x="1295400" y="4953000"/>
            <a:ext cx="3657600" cy="990600"/>
          </a:xfrm>
          <a:prstGeom prst="wedgeRectCallou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rbel" pitchFamily="34" charset="0"/>
                <a:cs typeface="Arial" pitchFamily="34" charset="0"/>
              </a:rPr>
              <a:t>3 other events triggered inside the system by time: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rbel" pitchFamily="34" charset="0"/>
                <a:cs typeface="Arial" pitchFamily="34" charset="0"/>
              </a:rPr>
              <a:t> time to send out monthly statements, time to send late notices, time to produce end-of-week summary reports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ular Callout 8"/>
          <p:cNvSpPr/>
          <p:nvPr/>
        </p:nvSpPr>
        <p:spPr>
          <a:xfrm>
            <a:off x="6858000" y="3810000"/>
            <a:ext cx="2133600" cy="1447800"/>
          </a:xfrm>
          <a:prstGeom prst="wedgeRectCallou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rbel" pitchFamily="34" charset="0"/>
                <a:cs typeface="Arial" pitchFamily="34" charset="0"/>
              </a:rPr>
              <a:t>System responds with 3 use cases: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rbel" pitchFamily="34" charset="0"/>
                <a:cs typeface="Arial" pitchFamily="34" charset="0"/>
              </a:rPr>
              <a:t>produce monthly statements, send late notices, produce summary reports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ular Callout 5"/>
          <p:cNvSpPr/>
          <p:nvPr/>
        </p:nvSpPr>
        <p:spPr>
          <a:xfrm>
            <a:off x="5029200" y="152400"/>
            <a:ext cx="2057400" cy="1219200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orbel" pitchFamily="34" charset="0"/>
                <a:cs typeface="Arial" pitchFamily="34" charset="0"/>
              </a:rPr>
              <a:t>System responds with 3 use cases: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rbel" pitchFamily="34" charset="0"/>
                <a:cs typeface="Arial" pitchFamily="34" charset="0"/>
              </a:rPr>
              <a:t>process a charge, record a payment, maintain customer data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0" y="6019800"/>
            <a:ext cx="9144000" cy="838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Events Affecting a Charge Account Processing System</a:t>
            </a:r>
            <a:b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</a:b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that Lead to Use Cases</a:t>
            </a:r>
            <a:endParaRPr kumimoji="0" lang="pt-BR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types of Events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3581400" y="1481138"/>
            <a:ext cx="5105400" cy="4525962"/>
          </a:xfrm>
        </p:spPr>
        <p:txBody>
          <a:bodyPr/>
          <a:lstStyle/>
          <a:p>
            <a:r>
              <a:rPr lang="en-US" sz="2400" dirty="0" smtClean="0"/>
              <a:t>External Events</a:t>
            </a:r>
          </a:p>
          <a:p>
            <a:pPr lvl="1"/>
            <a:r>
              <a:rPr lang="en-US" sz="2000" dirty="0" smtClean="0"/>
              <a:t>Occur outside the system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Usually caused by external agent</a:t>
            </a:r>
            <a:r>
              <a:rPr lang="en-US" sz="2000" dirty="0" smtClean="0"/>
              <a:t> e.g. customer</a:t>
            </a:r>
          </a:p>
          <a:p>
            <a:r>
              <a:rPr lang="en-US" sz="2400" dirty="0" smtClean="0"/>
              <a:t>Temporal Events</a:t>
            </a:r>
          </a:p>
          <a:p>
            <a:pPr lvl="1"/>
            <a:r>
              <a:rPr lang="en-US" sz="2000" dirty="0" smtClean="0"/>
              <a:t>Occurs when system reaches a point (deadline) in </a:t>
            </a:r>
            <a:r>
              <a:rPr lang="en-US" sz="2000" b="1" dirty="0" smtClean="0">
                <a:solidFill>
                  <a:srgbClr val="FF0000"/>
                </a:solidFill>
              </a:rPr>
              <a:t>time </a:t>
            </a:r>
          </a:p>
          <a:p>
            <a:r>
              <a:rPr lang="en-US" sz="2400" dirty="0" smtClean="0"/>
              <a:t>State Events</a:t>
            </a:r>
          </a:p>
          <a:p>
            <a:pPr lvl="1"/>
            <a:r>
              <a:rPr lang="en-US" sz="2000" dirty="0" smtClean="0"/>
              <a:t>Events that occur when something happen inside the system that </a:t>
            </a:r>
            <a:r>
              <a:rPr lang="en-US" sz="2000" b="1" dirty="0" smtClean="0">
                <a:solidFill>
                  <a:srgbClr val="FF0000"/>
                </a:solidFill>
              </a:rPr>
              <a:t>trigger the need for processing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676400"/>
            <a:ext cx="2686373" cy="3962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3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6822951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Event Checklist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Event Checklist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4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6562165" cy="464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identifying events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001000" cy="4373563"/>
          </a:xfrm>
        </p:spPr>
        <p:txBody>
          <a:bodyPr/>
          <a:lstStyle/>
          <a:p>
            <a:pPr marL="593725" indent="-457200"/>
            <a:r>
              <a:rPr lang="en-US" sz="2400" dirty="0" smtClean="0"/>
              <a:t>Distinguish events from prior conditions  and responses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46" y="2514600"/>
            <a:ext cx="6605954" cy="373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2"/>
          <p:cNvSpPr txBox="1">
            <a:spLocks/>
          </p:cNvSpPr>
          <p:nvPr/>
        </p:nvSpPr>
        <p:spPr>
          <a:xfrm>
            <a:off x="6858000" y="2590800"/>
            <a:ext cx="1981200" cy="3276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Sequence of actions that leads up to only one event affecting the system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38400"/>
            <a:ext cx="6270172" cy="3990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identifying events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Isolate events that actually touch the system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6629400" y="2590800"/>
            <a:ext cx="2209800" cy="3276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/>
              <a:t>There might be many real-world events but we are only interested in the one that actually affects/touch the system </a:t>
            </a:r>
            <a:br>
              <a:rPr lang="en-US" sz="2000" dirty="0" smtClean="0"/>
            </a:br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Outline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Use Cases</a:t>
            </a:r>
          </a:p>
          <a:p>
            <a:r>
              <a:rPr lang="en-US" dirty="0" smtClean="0"/>
              <a:t>Event Decomposition</a:t>
            </a:r>
          </a:p>
          <a:p>
            <a:r>
              <a:rPr lang="en-US" dirty="0" smtClean="0"/>
              <a:t>Identify Actors</a:t>
            </a:r>
          </a:p>
          <a:p>
            <a:r>
              <a:rPr lang="en-US" dirty="0" smtClean="0"/>
              <a:t>Identify System Use Cases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identifying events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Perfect technology assumption:</a:t>
            </a:r>
          </a:p>
          <a:p>
            <a:pPr lvl="1"/>
            <a:r>
              <a:rPr lang="en-US" sz="2200" dirty="0" smtClean="0"/>
              <a:t>Unlimited processing and storage capacity </a:t>
            </a:r>
          </a:p>
          <a:p>
            <a:pPr lvl="1"/>
            <a:r>
              <a:rPr lang="en-US" sz="2200" dirty="0" smtClean="0"/>
              <a:t>Equipment does not malfunction</a:t>
            </a:r>
          </a:p>
          <a:p>
            <a:pPr lvl="1"/>
            <a:r>
              <a:rPr lang="en-US" sz="2200" dirty="0" smtClean="0"/>
              <a:t>Users have ideal skill sets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Rocky Mountain Outfitter Case Study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3930650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029200" y="1981200"/>
            <a:ext cx="3733800" cy="304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/>
              <a:t>Rocky Mountain Outfitters (RMO) is a sports clothing distributor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Significant regional distributor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Employs more than 600 people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$100 million annual sales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1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2567333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What do you think are some of the events </a:t>
            </a:r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applicable </a:t>
            </a:r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to RMO?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9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Events in the Rocky Mountain Outfitters Case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Developing list of </a:t>
            </a:r>
            <a:r>
              <a:rPr lang="en-US" sz="2800" b="1" dirty="0" smtClean="0">
                <a:solidFill>
                  <a:srgbClr val="FF0000"/>
                </a:solidFill>
              </a:rPr>
              <a:t>external events</a:t>
            </a:r>
            <a:r>
              <a:rPr lang="en-US" sz="2800" b="1" dirty="0" smtClean="0"/>
              <a:t> </a:t>
            </a:r>
          </a:p>
          <a:p>
            <a:pPr lvl="1"/>
            <a:r>
              <a:rPr lang="en-US" sz="2400" dirty="0" smtClean="0"/>
              <a:t>Identify all people and organizational units that want something from the system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100705"/>
            <a:ext cx="7391401" cy="3757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Developing list of </a:t>
            </a:r>
            <a:r>
              <a:rPr lang="en-US" sz="2800" b="1" dirty="0" smtClean="0">
                <a:solidFill>
                  <a:srgbClr val="FF0000"/>
                </a:solidFill>
              </a:rPr>
              <a:t>temporal events </a:t>
            </a:r>
          </a:p>
          <a:p>
            <a:pPr lvl="1"/>
            <a:r>
              <a:rPr lang="en-US" sz="2400" dirty="0" smtClean="0"/>
              <a:t>Identify regular reports and statements that system must produce at certain times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2" name="Picture 5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124200"/>
            <a:ext cx="7171765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Events in the Rocky Mountain Outfitters Case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344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Record information about event in a Event Table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692" y="1524000"/>
            <a:ext cx="7561708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77000" cy="137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Customer Support System Event Table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graphicFrame>
        <p:nvGraphicFramePr>
          <p:cNvPr id="2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72881"/>
              </p:ext>
            </p:extLst>
          </p:nvPr>
        </p:nvGraphicFramePr>
        <p:xfrm>
          <a:off x="0" y="1219200"/>
          <a:ext cx="8991600" cy="563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390"/>
                <a:gridCol w="1273810"/>
                <a:gridCol w="1273810"/>
                <a:gridCol w="1273810"/>
                <a:gridCol w="1723390"/>
                <a:gridCol w="1723390"/>
              </a:tblGrid>
              <a:tr h="4500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EVENT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TRIGGER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SOURCE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 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RESPONSE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DESTINATION</a:t>
                      </a:r>
                      <a:endParaRPr lang="en-US" sz="1600" dirty="0"/>
                    </a:p>
                  </a:txBody>
                  <a:tcPr/>
                </a:tc>
              </a:tr>
              <a:tr h="7566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1.</a:t>
                      </a:r>
                      <a:r>
                        <a:rPr lang="en-US" sz="1200" b="1" baseline="0" dirty="0" smtClean="0"/>
                        <a:t> Customer wants to check item availability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Item inquiry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Look up item availability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Item availability details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</a:tr>
              <a:tr h="97289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2.</a:t>
                      </a:r>
                      <a:r>
                        <a:rPr lang="en-US" sz="1200" b="1" baseline="0" dirty="0" smtClean="0"/>
                        <a:t> Customer places an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New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Create new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Real-time link</a:t>
                      </a:r>
                    </a:p>
                    <a:p>
                      <a:r>
                        <a:rPr lang="en-US" sz="1200" b="1" dirty="0" smtClean="0"/>
                        <a:t>Order</a:t>
                      </a:r>
                      <a:r>
                        <a:rPr lang="en-US" sz="1200" b="1" baseline="0" dirty="0" smtClean="0"/>
                        <a:t> confirmation</a:t>
                      </a:r>
                    </a:p>
                    <a:p>
                      <a:r>
                        <a:rPr lang="en-US" sz="1200" b="1" baseline="0" dirty="0" smtClean="0"/>
                        <a:t>Order details</a:t>
                      </a:r>
                    </a:p>
                    <a:p>
                      <a:r>
                        <a:rPr lang="en-US" sz="1200" b="1" baseline="0" dirty="0" smtClean="0"/>
                        <a:t>Transaction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Credit bureau</a:t>
                      </a:r>
                    </a:p>
                    <a:p>
                      <a:r>
                        <a:rPr lang="en-US" sz="1200" b="1" dirty="0" smtClean="0"/>
                        <a:t>Customer</a:t>
                      </a:r>
                    </a:p>
                    <a:p>
                      <a:r>
                        <a:rPr lang="en-US" sz="1200" b="1" dirty="0" smtClean="0"/>
                        <a:t>Shipping</a:t>
                      </a:r>
                    </a:p>
                    <a:p>
                      <a:r>
                        <a:rPr lang="en-US" sz="1200" b="1" dirty="0" smtClean="0"/>
                        <a:t>Bank</a:t>
                      </a:r>
                      <a:endParaRPr lang="en-US" sz="1200" b="1" dirty="0"/>
                    </a:p>
                  </a:txBody>
                  <a:tcPr/>
                </a:tc>
              </a:tr>
              <a:tr h="7566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3. Customer</a:t>
                      </a:r>
                      <a:r>
                        <a:rPr lang="en-US" sz="1200" b="1" baseline="0" dirty="0" smtClean="0"/>
                        <a:t> changes or cancel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change request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Update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Change confirmation</a:t>
                      </a:r>
                    </a:p>
                    <a:p>
                      <a:r>
                        <a:rPr lang="en-US" sz="1200" b="1" dirty="0" smtClean="0"/>
                        <a:t>Order change details</a:t>
                      </a:r>
                    </a:p>
                    <a:p>
                      <a:r>
                        <a:rPr lang="en-US" sz="1200" b="1" dirty="0" smtClean="0"/>
                        <a:t>Transaction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</a:p>
                    <a:p>
                      <a:r>
                        <a:rPr lang="en-US" sz="1200" b="1" dirty="0" smtClean="0"/>
                        <a:t>Shipping</a:t>
                      </a:r>
                    </a:p>
                    <a:p>
                      <a:r>
                        <a:rPr lang="en-US" sz="1200" b="1" dirty="0" smtClean="0"/>
                        <a:t>Bank</a:t>
                      </a:r>
                      <a:endParaRPr lang="en-US" sz="1200" b="1" dirty="0"/>
                    </a:p>
                  </a:txBody>
                  <a:tcPr/>
                </a:tc>
              </a:tr>
              <a:tr h="97289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4. Time to produce order summary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week, month, quarter,</a:t>
                      </a:r>
                      <a:r>
                        <a:rPr lang="en-US" sz="1200" b="1" baseline="0" dirty="0" smtClean="0"/>
                        <a:t> and year”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order summary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summary</a:t>
                      </a:r>
                      <a:r>
                        <a:rPr lang="en-US" sz="1200" b="1" baseline="0" dirty="0" smtClean="0"/>
                        <a:t> reports</a:t>
                      </a:r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Management</a:t>
                      </a:r>
                      <a:endParaRPr lang="en-US" sz="1200" b="1" dirty="0"/>
                    </a:p>
                  </a:txBody>
                  <a:tcPr/>
                </a:tc>
              </a:tr>
              <a:tr h="97289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5. Time to</a:t>
                      </a:r>
                      <a:r>
                        <a:rPr lang="en-US" sz="1200" b="1" baseline="0" dirty="0" smtClean="0"/>
                        <a:t> produce transaction summary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day”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summary transaction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Transaction</a:t>
                      </a:r>
                      <a:r>
                        <a:rPr lang="en-US" sz="1200" b="1" baseline="0" dirty="0" smtClean="0"/>
                        <a:t> summary reports</a:t>
                      </a:r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Accounting</a:t>
                      </a:r>
                      <a:endParaRPr lang="en-US" sz="1200" b="1" dirty="0"/>
                    </a:p>
                  </a:txBody>
                  <a:tcPr/>
                </a:tc>
              </a:tr>
              <a:tr h="7566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6. Customer or management wants to check order status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status inquiry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or management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Look up order status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status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or management</a:t>
                      </a:r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267200" y="1676400"/>
            <a:ext cx="1295400" cy="518160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83876"/>
              </p:ext>
            </p:extLst>
          </p:nvPr>
        </p:nvGraphicFramePr>
        <p:xfrm>
          <a:off x="0" y="1295401"/>
          <a:ext cx="89916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390"/>
                <a:gridCol w="1273810"/>
                <a:gridCol w="1273810"/>
                <a:gridCol w="1273810"/>
                <a:gridCol w="1723390"/>
                <a:gridCol w="1723390"/>
              </a:tblGrid>
              <a:tr h="3929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EVENT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TRIGGER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SOURCE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 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RESPONSE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DESTINATION</a:t>
                      </a:r>
                      <a:endParaRPr lang="en-US" sz="1600" dirty="0"/>
                    </a:p>
                  </a:txBody>
                  <a:tcPr/>
                </a:tc>
              </a:tr>
              <a:tr h="72275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7. Shipping fulfills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fulfillment notice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Shipping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Record order fulfillment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56715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8. Shipping</a:t>
                      </a:r>
                      <a:r>
                        <a:rPr lang="en-US" sz="1200" b="1" baseline="0" dirty="0" smtClean="0"/>
                        <a:t> identifies back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Back-order</a:t>
                      </a:r>
                      <a:r>
                        <a:rPr lang="en-US" sz="1200" b="1" baseline="0" dirty="0" smtClean="0"/>
                        <a:t> notice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Shipping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Record back order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Back-order notification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</a:tr>
              <a:tr h="56715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9. Customer returns item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Order return notice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Create order return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Return confirmation </a:t>
                      </a:r>
                    </a:p>
                    <a:p>
                      <a:r>
                        <a:rPr lang="en-US" sz="1200" b="1" dirty="0" smtClean="0"/>
                        <a:t>Transaction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</a:p>
                    <a:p>
                      <a:r>
                        <a:rPr lang="en-US" sz="1200" b="1" dirty="0" smtClean="0"/>
                        <a:t>Bank</a:t>
                      </a:r>
                      <a:endParaRPr lang="en-US" sz="1200" b="1" dirty="0"/>
                    </a:p>
                  </a:txBody>
                  <a:tcPr/>
                </a:tc>
              </a:tr>
              <a:tr h="933552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10. Time to produce fulfillment summary</a:t>
                      </a:r>
                      <a:r>
                        <a:rPr lang="en-US" sz="1200" b="1" baseline="0" dirty="0" smtClean="0"/>
                        <a:t>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week,</a:t>
                      </a:r>
                      <a:r>
                        <a:rPr lang="en-US" sz="1200" b="1" baseline="0" dirty="0" smtClean="0"/>
                        <a:t> month, quarter, and year”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fulfillment</a:t>
                      </a:r>
                      <a:r>
                        <a:rPr lang="en-US" sz="1200" b="1" baseline="0" dirty="0" smtClean="0"/>
                        <a:t> summary reports</a:t>
                      </a:r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Fulfillment</a:t>
                      </a:r>
                      <a:r>
                        <a:rPr lang="en-US" sz="1200" b="1" baseline="0" dirty="0" smtClean="0"/>
                        <a:t> summary reports</a:t>
                      </a:r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Management</a:t>
                      </a:r>
                      <a:endParaRPr lang="en-US" sz="1200" b="1" dirty="0"/>
                    </a:p>
                  </a:txBody>
                  <a:tcPr/>
                </a:tc>
              </a:tr>
              <a:tr h="72275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11. Prospective</a:t>
                      </a:r>
                      <a:r>
                        <a:rPr lang="en-US" sz="1200" b="1" baseline="0" dirty="0" smtClean="0"/>
                        <a:t> customer requests catalog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Catalog request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Prospective</a:t>
                      </a:r>
                      <a:r>
                        <a:rPr lang="en-US" sz="1200" b="1" baseline="0" dirty="0" smtClean="0"/>
                        <a:t> 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Provide catalog info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Catalog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Prospective</a:t>
                      </a:r>
                      <a:r>
                        <a:rPr lang="en-US" sz="1200" b="1" baseline="0" dirty="0" smtClean="0"/>
                        <a:t> customer</a:t>
                      </a:r>
                      <a:endParaRPr lang="en-US" sz="1200" b="1" dirty="0"/>
                    </a:p>
                  </a:txBody>
                  <a:tcPr/>
                </a:tc>
              </a:tr>
              <a:tr h="933552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12. Time to</a:t>
                      </a:r>
                      <a:r>
                        <a:rPr lang="en-US" sz="1200" b="1" baseline="0" dirty="0" smtClean="0"/>
                        <a:t> produce prospective customer activity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month”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prospective</a:t>
                      </a:r>
                      <a:r>
                        <a:rPr lang="en-US" sz="1200" b="1" baseline="0" dirty="0" smtClean="0"/>
                        <a:t> customer activity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Prospective customer activity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Marketing</a:t>
                      </a:r>
                      <a:endParaRPr lang="en-US" sz="1200" b="1" dirty="0"/>
                    </a:p>
                  </a:txBody>
                  <a:tcPr/>
                </a:tc>
              </a:tr>
              <a:tr h="72275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13. Customer updates account information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account update notice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Update customer account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267200" y="1676400"/>
            <a:ext cx="1295400" cy="518160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77000" cy="137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Customer Support System Event Table</a:t>
            </a:r>
            <a:br>
              <a:rPr lang="en-US" sz="2800" dirty="0" smtClean="0"/>
            </a:b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graphicFrame>
        <p:nvGraphicFramePr>
          <p:cNvPr id="2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16544"/>
              </p:ext>
            </p:extLst>
          </p:nvPr>
        </p:nvGraphicFramePr>
        <p:xfrm>
          <a:off x="0" y="1088531"/>
          <a:ext cx="8991600" cy="5769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/>
                <a:gridCol w="1123950"/>
                <a:gridCol w="1273810"/>
                <a:gridCol w="1573530"/>
                <a:gridCol w="1423670"/>
                <a:gridCol w="1723390"/>
              </a:tblGrid>
              <a:tr h="3954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EVENT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TRIGGER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SOURCE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 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RESPONSE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DESTINATION</a:t>
                      </a:r>
                      <a:endParaRPr lang="en-US" sz="1600" dirty="0"/>
                    </a:p>
                  </a:txBody>
                  <a:tcPr/>
                </a:tc>
              </a:tr>
              <a:tr h="78458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14. Marketing wants to send promotional materials to customer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Promotion</a:t>
                      </a:r>
                      <a:r>
                        <a:rPr lang="en-US" sz="1200" b="1" baseline="0" dirty="0" smtClean="0"/>
                        <a:t> package details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Marketing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Distribute promotional package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Promotional package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and prospective customer</a:t>
                      </a:r>
                      <a:endParaRPr lang="en-US" sz="1200" b="1" dirty="0"/>
                    </a:p>
                  </a:txBody>
                  <a:tcPr/>
                </a:tc>
              </a:tr>
              <a:tr h="87740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15. Management adjusts customer charges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charge adjustment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Management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Create customer charge adjustment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Charge</a:t>
                      </a:r>
                      <a:r>
                        <a:rPr lang="en-US" sz="1200" b="1" baseline="0" dirty="0" smtClean="0"/>
                        <a:t> adjustment notification</a:t>
                      </a:r>
                    </a:p>
                    <a:p>
                      <a:r>
                        <a:rPr lang="en-US" sz="1200" b="1" baseline="0" dirty="0" smtClean="0"/>
                        <a:t>Transaction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</a:t>
                      </a:r>
                    </a:p>
                    <a:p>
                      <a:endParaRPr lang="en-US" sz="1200" b="1" dirty="0" smtClean="0"/>
                    </a:p>
                    <a:p>
                      <a:endParaRPr lang="en-US" sz="1200" b="1" dirty="0" smtClean="0"/>
                    </a:p>
                    <a:p>
                      <a:r>
                        <a:rPr lang="en-US" sz="1200" b="1" dirty="0" smtClean="0"/>
                        <a:t>Bank</a:t>
                      </a:r>
                      <a:endParaRPr lang="en-US" sz="1200" b="1" dirty="0"/>
                    </a:p>
                  </a:txBody>
                  <a:tcPr/>
                </a:tc>
              </a:tr>
              <a:tr h="92312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16. Time to produce customer adjustment/concession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month”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customer adjustment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adjustment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Management</a:t>
                      </a:r>
                      <a:endParaRPr lang="en-US" sz="1200" b="1" dirty="0"/>
                    </a:p>
                  </a:txBody>
                  <a:tcPr/>
                </a:tc>
              </a:tr>
              <a:tr h="66404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17. Merchandising updates</a:t>
                      </a:r>
                      <a:r>
                        <a:rPr lang="en-US" sz="1200" b="1" baseline="0" dirty="0" smtClean="0"/>
                        <a:t> catalog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Catalog update details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Merchandising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Update catalog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78458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18. Merchandising creates special product</a:t>
                      </a:r>
                      <a:r>
                        <a:rPr lang="en-US" sz="1200" b="1" baseline="0" dirty="0" smtClean="0"/>
                        <a:t> promotion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Special</a:t>
                      </a:r>
                      <a:r>
                        <a:rPr lang="en-US" sz="1200" b="1" baseline="0" dirty="0" smtClean="0"/>
                        <a:t> promotion details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Merchandising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Create special promotion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78458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19. Merchandising creates new catalog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New catalog details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Merchandising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Create</a:t>
                      </a:r>
                      <a:r>
                        <a:rPr lang="en-US" sz="1200" b="1" baseline="0" dirty="0" smtClean="0"/>
                        <a:t> new catalog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Catalog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Customer and prospective customer</a:t>
                      </a:r>
                      <a:endParaRPr lang="en-US" sz="1200" b="1" dirty="0"/>
                    </a:p>
                  </a:txBody>
                  <a:tcPr/>
                </a:tc>
              </a:tr>
              <a:tr h="55574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20. Time to</a:t>
                      </a:r>
                      <a:r>
                        <a:rPr lang="en-US" sz="1200" b="1" baseline="0" dirty="0" smtClean="0"/>
                        <a:t> produce catalog activity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“End of month”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Produce catalog activity reports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Catalog activity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Merchandising</a:t>
                      </a:r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267200" y="1447800"/>
            <a:ext cx="1600200" cy="541020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77000" cy="137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Customer Support System Event Table</a:t>
            </a:r>
            <a:br>
              <a:rPr lang="en-US" sz="2800" dirty="0" smtClean="0"/>
            </a:b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System Use Case Diagram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2819400"/>
            <a:ext cx="4953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System Use Cases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01714032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gilemodeling.com/images/models/useCase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172638"/>
            <a:ext cx="5943600" cy="5313888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An example of System Use Cases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28600" y="6553200"/>
            <a:ext cx="39164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 smtClean="0">
                <a:solidFill>
                  <a:schemeClr val="accent1">
                    <a:lumMod val="50000"/>
                  </a:schemeClr>
                </a:solidFill>
              </a:rPr>
              <a:t>Taken from http://www.agilemodeling.com/artifacts/useCaseDiagram.htm</a:t>
            </a:r>
            <a:endParaRPr lang="pt-BR" sz="9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Without moving forward, are you able to understand the system use case diagram?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9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sce.uhcl.edu/helm/rationalunifiedprocess/process/modguide/images/bucm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6109" y="2590800"/>
            <a:ext cx="4630691" cy="376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Recall: Business Use Cases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FF0000"/>
                </a:solidFill>
              </a:rPr>
              <a:t>business use-case diagram </a:t>
            </a:r>
            <a:r>
              <a:rPr lang="en-US" sz="2400" dirty="0" smtClean="0"/>
              <a:t>provides an </a:t>
            </a:r>
            <a:r>
              <a:rPr lang="en-US" sz="2400" dirty="0" smtClean="0">
                <a:solidFill>
                  <a:srgbClr val="000000"/>
                </a:solidFill>
              </a:rPr>
              <a:t>overview of </a:t>
            </a:r>
            <a:r>
              <a:rPr lang="en-US" sz="2400" b="1" dirty="0" smtClean="0">
                <a:solidFill>
                  <a:srgbClr val="FF0000"/>
                </a:solidFill>
              </a:rPr>
              <a:t>business processes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the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entities </a:t>
            </a:r>
            <a:r>
              <a:rPr lang="en-US" sz="2400" dirty="0" smtClean="0"/>
              <a:t>involved in the processes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D94AC4-B39E-4003-84A7-5E827BD06798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228600" y="3352800"/>
            <a:ext cx="3429000" cy="22187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Notice how similar the notations are?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5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System Use Cases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business use cases, these system use cases can be represented using use case diagram/use case descriptions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Identify actors</a:t>
            </a:r>
          </a:p>
          <a:p>
            <a:pPr lvl="1"/>
            <a:r>
              <a:rPr lang="en-US" dirty="0" smtClean="0"/>
              <a:t>Identify system use cases</a:t>
            </a:r>
          </a:p>
          <a:p>
            <a:pPr lvl="1"/>
            <a:r>
              <a:rPr lang="en-US" dirty="0" smtClean="0"/>
              <a:t>Associate actors with use cases</a:t>
            </a:r>
          </a:p>
          <a:p>
            <a:pPr lvl="1"/>
            <a:r>
              <a:rPr lang="en-US" dirty="0" smtClean="0"/>
              <a:t>Organizing use cases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4343400" y="2133600"/>
            <a:ext cx="990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Identify Actors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569122020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886200"/>
            <a:ext cx="4149360" cy="263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Recall: Business Use Case Diagram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Recall: In business use case modeling, we make use of </a:t>
            </a:r>
            <a:r>
              <a:rPr lang="en-US" b="1" dirty="0" smtClean="0">
                <a:solidFill>
                  <a:srgbClr val="FF0000"/>
                </a:solidFill>
              </a:rPr>
              <a:t>Business Actor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Worker</a:t>
            </a:r>
          </a:p>
          <a:p>
            <a:r>
              <a:rPr lang="en-US" dirty="0" smtClean="0"/>
              <a:t>System use case modeling is focused on “what the </a:t>
            </a:r>
            <a:r>
              <a:rPr lang="en-US" b="1" dirty="0" smtClean="0">
                <a:solidFill>
                  <a:srgbClr val="FF0000"/>
                </a:solidFill>
              </a:rPr>
              <a:t>system</a:t>
            </a:r>
            <a:r>
              <a:rPr lang="en-US" dirty="0" smtClean="0"/>
              <a:t> can do” (as opposed to Business Use case)</a:t>
            </a:r>
          </a:p>
          <a:p>
            <a:r>
              <a:rPr lang="en-US" dirty="0" smtClean="0"/>
              <a:t>Actors = Users of IT System</a:t>
            </a:r>
          </a:p>
          <a:p>
            <a:endParaRPr lang="en-US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8" name="Down Arrow 7"/>
          <p:cNvSpPr/>
          <p:nvPr/>
        </p:nvSpPr>
        <p:spPr>
          <a:xfrm rot="2700000">
            <a:off x="5200089" y="5012407"/>
            <a:ext cx="457200" cy="4572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Identify Actors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609600" y="1447800"/>
            <a:ext cx="38100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Can be users of the IT system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4876800" y="3886200"/>
            <a:ext cx="38100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Or other system that interacts with the IT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877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228600" y="12192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will the system be like?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4267200" y="11430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Who are the possible users?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1524000" y="38862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Is there just one system or many subsystems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562600" y="39624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does the system interact with other systems?</a:t>
            </a:r>
            <a:endParaRPr lang="en-US" sz="28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Questions to ask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042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832"/>
            <a:ext cx="9146445" cy="6859832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Questions to ask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914400" y="16002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will the system be like?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5105400" y="32766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Should roughly have an idea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2603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337" y="0"/>
            <a:ext cx="9211733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Questions to ask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914400" y="16002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Who are the possible users?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5181600" y="22098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Customers?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8540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Recall: Business Use Cases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pic>
        <p:nvPicPr>
          <p:cNvPr id="8" name="Picture 2" descr="http://sce.uhcl.edu/helm/rationalunifiedprocess/process/modguide/images/bucm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8691" y="2624286"/>
            <a:ext cx="4589509" cy="37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FF0000"/>
                </a:solidFill>
              </a:rPr>
              <a:t>business use-case diagram </a:t>
            </a:r>
            <a:r>
              <a:rPr lang="en-US" sz="2400" dirty="0" smtClean="0"/>
              <a:t>provides an </a:t>
            </a:r>
            <a:r>
              <a:rPr lang="en-US" sz="2400" dirty="0" smtClean="0">
                <a:solidFill>
                  <a:srgbClr val="000000"/>
                </a:solidFill>
              </a:rPr>
              <a:t>overview of </a:t>
            </a:r>
            <a:r>
              <a:rPr lang="en-US" sz="2400" b="1" dirty="0" smtClean="0">
                <a:solidFill>
                  <a:srgbClr val="FF0000"/>
                </a:solidFill>
              </a:rPr>
              <a:t>business processes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the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entities </a:t>
            </a:r>
            <a:r>
              <a:rPr lang="en-US" sz="2400" dirty="0" smtClean="0"/>
              <a:t>involved in the processes</a:t>
            </a:r>
          </a:p>
        </p:txBody>
      </p:sp>
    </p:spTree>
    <p:extLst>
      <p:ext uri="{BB962C8B-B14F-4D97-AF65-F5344CB8AC3E}">
        <p14:creationId xmlns:p14="http://schemas.microsoft.com/office/powerpoint/2010/main" val="23745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2209800"/>
            <a:ext cx="3156320" cy="420842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838200" y="15240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Customers?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914400" y="4038600"/>
            <a:ext cx="35814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many types of customers are there?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029200" y="609600"/>
            <a:ext cx="3886200" cy="266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are the different types of customers using the system?</a:t>
            </a:r>
            <a:endParaRPr lang="en-US" sz="2800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Questions to ask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68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5181600" y="9144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Employees?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914400" y="4038600"/>
            <a:ext cx="35814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are the managers using the system?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105400" y="3810000"/>
            <a:ext cx="3886200" cy="266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is the accountant using the system?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685800" y="1600200"/>
            <a:ext cx="38862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Who are the other possible users?</a:t>
            </a:r>
            <a:endParaRPr lang="en-US" sz="2800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Questions to ask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65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Actor</a:t>
            </a:r>
            <a:br>
              <a:rPr lang="en-US" dirty="0" smtClean="0"/>
            </a:b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1295400"/>
            <a:ext cx="88106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Explosion 1 9"/>
          <p:cNvSpPr/>
          <p:nvPr/>
        </p:nvSpPr>
        <p:spPr>
          <a:xfrm>
            <a:off x="1676400" y="1066800"/>
            <a:ext cx="3124200" cy="220980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Notice any difference compared to business actor?</a:t>
            </a:r>
            <a:endParaRPr lang="pt-BR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Stereotypes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Stereotype = Extension of a UML feature</a:t>
            </a:r>
          </a:p>
          <a:p>
            <a:r>
              <a:rPr lang="en-US" dirty="0" smtClean="0"/>
              <a:t>Can invent their own stereotypes to create extended meanings to UML model elements</a:t>
            </a:r>
          </a:p>
          <a:p>
            <a:r>
              <a:rPr lang="en-US" dirty="0" smtClean="0"/>
              <a:t>E.g. &lt;&lt;Actor&gt;&gt;, &lt;&lt;Interface&gt;&gt;, etc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Generalize Actor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identifying the actors</a:t>
            </a:r>
          </a:p>
          <a:p>
            <a:r>
              <a:rPr lang="en-US" dirty="0"/>
              <a:t>G</a:t>
            </a:r>
            <a:r>
              <a:rPr lang="en-US" dirty="0" smtClean="0"/>
              <a:t>eneralize them</a:t>
            </a:r>
          </a:p>
          <a:p>
            <a:pPr lvl="1"/>
            <a:r>
              <a:rPr lang="en-US" dirty="0" smtClean="0"/>
              <a:t>i.e. find relations amongst these different types – e.g. A manager is a more specific kind of clerk – Think object-oriented!</a:t>
            </a:r>
          </a:p>
          <a:p>
            <a:r>
              <a:rPr lang="en-US" dirty="0" smtClean="0"/>
              <a:t>Note that actors can also be systems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Role Map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diagram used to standardize the treatment of users and external systems</a:t>
            </a:r>
          </a:p>
          <a:p>
            <a:r>
              <a:rPr lang="en-US" dirty="0" smtClean="0"/>
              <a:t>Unlike use-case diagram, only shows actors and how actors are related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Role Map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Recall: </a:t>
            </a:r>
            <a:r>
              <a:rPr lang="en-US" dirty="0" err="1" smtClean="0"/>
              <a:t>Superclass</a:t>
            </a:r>
            <a:r>
              <a:rPr lang="en-US" dirty="0" smtClean="0"/>
              <a:t> and subclass in OO programming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2130" y="2552700"/>
            <a:ext cx="96487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133600"/>
            <a:ext cx="4057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Role Map</a:t>
            </a:r>
            <a:endParaRPr lang="pt-BR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arrow allows use to model actors with overlapping roles</a:t>
            </a:r>
          </a:p>
          <a:p>
            <a:r>
              <a:rPr lang="en-US" dirty="0" smtClean="0"/>
              <a:t>Think of the generalization relationship arrow as “a kind of”</a:t>
            </a:r>
          </a:p>
          <a:p>
            <a:pPr lvl="1"/>
            <a:r>
              <a:rPr lang="en-US" dirty="0" smtClean="0"/>
              <a:t>Example: Clerk, Manager, Accountant are different kind of Employer, Senior Manager is a kind of Manager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Role Map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09" y="1752600"/>
            <a:ext cx="4057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Left Brace 9"/>
          <p:cNvSpPr/>
          <p:nvPr/>
        </p:nvSpPr>
        <p:spPr>
          <a:xfrm rot="10800000">
            <a:off x="4076011" y="5486399"/>
            <a:ext cx="609600" cy="68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Left Brace 10"/>
          <p:cNvSpPr/>
          <p:nvPr/>
        </p:nvSpPr>
        <p:spPr>
          <a:xfrm rot="10800000">
            <a:off x="3999810" y="3505200"/>
            <a:ext cx="609600" cy="1219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eft Brace 11"/>
          <p:cNvSpPr/>
          <p:nvPr/>
        </p:nvSpPr>
        <p:spPr>
          <a:xfrm rot="10800000">
            <a:off x="3999810" y="1981200"/>
            <a:ext cx="609600" cy="68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5142810" y="2057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514281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Specific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914210" y="56388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 More Specific</a:t>
            </a:r>
            <a:endParaRPr lang="pt-BR" dirty="0"/>
          </a:p>
        </p:txBody>
      </p:sp>
      <p:sp>
        <p:nvSpPr>
          <p:cNvPr id="16" name="Explosion 1 15"/>
          <p:cNvSpPr/>
          <p:nvPr/>
        </p:nvSpPr>
        <p:spPr>
          <a:xfrm>
            <a:off x="5943600" y="4114800"/>
            <a:ext cx="2971800" cy="175260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More Specific =&gt; they can do more things</a:t>
            </a:r>
            <a:endParaRPr lang="pt-BR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and Specialization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373563"/>
          </a:xfrm>
        </p:spPr>
        <p:txBody>
          <a:bodyPr/>
          <a:lstStyle/>
          <a:p>
            <a:r>
              <a:rPr lang="en-US" sz="2800" dirty="0" smtClean="0"/>
              <a:t>Specialized actors inherit the ability to do all the things that a generalized actor can do</a:t>
            </a:r>
          </a:p>
          <a:p>
            <a:r>
              <a:rPr lang="en-US" sz="2800" dirty="0" smtClean="0"/>
              <a:t>Think Object-Oriented programming</a:t>
            </a:r>
          </a:p>
          <a:p>
            <a:r>
              <a:rPr lang="en-US" sz="2800" dirty="0" smtClean="0"/>
              <a:t>Clerk extends (inherits) Employee</a:t>
            </a:r>
          </a:p>
          <a:p>
            <a:pPr lvl="1"/>
            <a:r>
              <a:rPr lang="en-US" sz="2400" smtClean="0"/>
              <a:t>Employee = Generalized </a:t>
            </a:r>
            <a:r>
              <a:rPr lang="en-US" sz="2400" dirty="0" smtClean="0"/>
              <a:t>actor</a:t>
            </a:r>
          </a:p>
          <a:p>
            <a:pPr lvl="1"/>
            <a:r>
              <a:rPr lang="en-US" sz="2400" dirty="0" smtClean="0"/>
              <a:t>Clerk = Specialized actor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System Use Cases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4800600" cy="37229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Goal: Translate </a:t>
            </a:r>
            <a:r>
              <a:rPr lang="en-US" sz="2800" dirty="0"/>
              <a:t>B</a:t>
            </a:r>
            <a:r>
              <a:rPr lang="en-US" sz="2800" dirty="0" smtClean="0"/>
              <a:t>usiness Use </a:t>
            </a:r>
            <a:r>
              <a:rPr lang="en-US" sz="2800" dirty="0"/>
              <a:t>C</a:t>
            </a:r>
            <a:r>
              <a:rPr lang="en-US" sz="2800" dirty="0" smtClean="0"/>
              <a:t>ases into System Use Cases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8156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Modeling Generalized/Specialized Actors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524000"/>
            <a:ext cx="3416237" cy="434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8200" y="2286000"/>
            <a:ext cx="4038600" cy="26776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2 types of </a:t>
            </a:r>
            <a:r>
              <a:rPr lang="en-US" sz="2400" dirty="0" smtClean="0"/>
              <a:t>situations: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Actors </a:t>
            </a:r>
            <a:r>
              <a:rPr lang="en-US" sz="2400" dirty="0"/>
              <a:t>whose roles partially </a:t>
            </a:r>
            <a:r>
              <a:rPr lang="en-US" sz="2400" dirty="0" smtClean="0"/>
              <a:t>overlap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An </a:t>
            </a:r>
            <a:r>
              <a:rPr lang="en-US" sz="2400" dirty="0"/>
              <a:t>actor whose role completely encompasses another’s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34400" cy="1371600"/>
          </a:xfrm>
        </p:spPr>
        <p:txBody>
          <a:bodyPr>
            <a:normAutofit/>
          </a:bodyPr>
          <a:lstStyle/>
          <a:p>
            <a:r>
              <a:rPr lang="en-US" dirty="0"/>
              <a:t>Actors with Partially Overlapping Roles</a:t>
            </a:r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Example Scenario:</a:t>
            </a:r>
          </a:p>
          <a:p>
            <a:pPr lvl="1"/>
            <a:r>
              <a:rPr lang="en-US" sz="2400" dirty="0" smtClean="0"/>
              <a:t>IT manager and HR manager are both manager</a:t>
            </a:r>
          </a:p>
          <a:p>
            <a:pPr lvl="1"/>
            <a:r>
              <a:rPr lang="en-US" sz="2400" dirty="0" smtClean="0"/>
              <a:t>They have the usual access rights a manager should have</a:t>
            </a:r>
            <a:br>
              <a:rPr lang="en-US" sz="2400" dirty="0" smtClean="0"/>
            </a:br>
            <a:r>
              <a:rPr lang="en-US" sz="2400" dirty="0" smtClean="0"/>
              <a:t>e.g. access to their team members’ data</a:t>
            </a:r>
          </a:p>
          <a:p>
            <a:pPr lvl="1"/>
            <a:r>
              <a:rPr lang="en-US" sz="2400" dirty="0" smtClean="0"/>
              <a:t>Each of them have their own set of functions on the system</a:t>
            </a:r>
            <a:r>
              <a:rPr lang="en-US" sz="2400" dirty="0"/>
              <a:t> </a:t>
            </a:r>
            <a:r>
              <a:rPr lang="en-US" sz="2400" dirty="0" smtClean="0"/>
              <a:t>specific to their department</a:t>
            </a:r>
          </a:p>
          <a:p>
            <a:pPr lvl="1"/>
            <a:r>
              <a:rPr lang="en-US" sz="2400" dirty="0" smtClean="0"/>
              <a:t>Every manager in the company must belong to at least 1 department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3" name="Oval 2"/>
          <p:cNvSpPr/>
          <p:nvPr/>
        </p:nvSpPr>
        <p:spPr>
          <a:xfrm>
            <a:off x="5029200" y="5334000"/>
            <a:ext cx="16002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6000" y="5334000"/>
            <a:ext cx="16002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5486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manager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55626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HR manager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601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05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Actors with Partially Overlapping Roles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Can model the manager actor as an </a:t>
            </a:r>
            <a:r>
              <a:rPr lang="en-US" sz="2400" b="1" dirty="0" smtClean="0">
                <a:solidFill>
                  <a:srgbClr val="FF0000"/>
                </a:solidFill>
              </a:rPr>
              <a:t>abstract actor</a:t>
            </a:r>
          </a:p>
          <a:p>
            <a:pPr lvl="1"/>
            <a:r>
              <a:rPr lang="en-US" sz="2000" dirty="0" smtClean="0"/>
              <a:t>More specifically </a:t>
            </a:r>
            <a:r>
              <a:rPr lang="en-US" sz="2000" dirty="0" smtClean="0">
                <a:solidFill>
                  <a:schemeClr val="accent2"/>
                </a:solidFill>
              </a:rPr>
              <a:t>abstract generalized actor</a:t>
            </a:r>
          </a:p>
          <a:p>
            <a:r>
              <a:rPr lang="en-US" sz="2400" dirty="0"/>
              <a:t>The term </a:t>
            </a:r>
            <a:r>
              <a:rPr lang="en-US" sz="2400" b="1" dirty="0">
                <a:solidFill>
                  <a:srgbClr val="FF0000"/>
                </a:solidFill>
              </a:rPr>
              <a:t>abstract</a:t>
            </a:r>
            <a:r>
              <a:rPr lang="en-US" sz="2400" dirty="0"/>
              <a:t> means that the invented actor is not real (i.e. the abstract actor is never instantiated)</a:t>
            </a:r>
          </a:p>
          <a:p>
            <a:r>
              <a:rPr lang="en-US" sz="2400" dirty="0"/>
              <a:t>The </a:t>
            </a:r>
            <a:r>
              <a:rPr lang="en-US" sz="2400" dirty="0" smtClean="0"/>
              <a:t>abstract actor </a:t>
            </a:r>
            <a:r>
              <a:rPr lang="en-US" sz="2400" dirty="0"/>
              <a:t>is not a true role but an abstract concept meant to represent the shared aspects of other </a:t>
            </a:r>
            <a:r>
              <a:rPr lang="en-US" sz="2400" dirty="0" smtClean="0"/>
              <a:t>roles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Cannot instantiate abstract actor: new manager();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Need to instantiate this instead: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new </a:t>
            </a:r>
            <a:r>
              <a:rPr lang="en-US" sz="2400" dirty="0" err="1" smtClean="0"/>
              <a:t>itManager</a:t>
            </a:r>
            <a:r>
              <a:rPr lang="en-US" sz="2400" dirty="0" smtClean="0"/>
              <a:t>();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n</a:t>
            </a:r>
            <a:r>
              <a:rPr lang="en-US" sz="2400" dirty="0" smtClean="0"/>
              <a:t>ew </a:t>
            </a:r>
            <a:r>
              <a:rPr lang="en-US" sz="2400" dirty="0" err="1" smtClean="0"/>
              <a:t>hrManager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418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1650198"/>
            <a:ext cx="5410200" cy="3379002"/>
            <a:chOff x="0" y="1650198"/>
            <a:chExt cx="5410200" cy="3379002"/>
          </a:xfrm>
        </p:grpSpPr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650198"/>
              <a:ext cx="5410200" cy="3379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15573">
              <a:off x="740664" y="2352136"/>
              <a:ext cx="3048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9843259">
              <a:off x="1700784" y="2375117"/>
              <a:ext cx="3048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Actors with Partially Overlapping Roles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3581400"/>
            <a:ext cx="512342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0198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use cases, you won’t usually see the abstract actors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an Actor Whose Role Totally Encompasses Another’s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225" y="1447800"/>
            <a:ext cx="7115175" cy="3969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4648200" y="1676400"/>
            <a:ext cx="40386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An actor might be able to do everything that another actor can do and more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 bwMode="auto">
          <a:xfrm>
            <a:off x="3429000" y="5334000"/>
            <a:ext cx="55626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Model the actor with the restricted role as the generalized actor, and model the actor with the larger role as the specialized actor</a:t>
            </a:r>
            <a:endParaRPr kumimoji="0" lang="pt-B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9800" y="30480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one subclass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Concrete Generalized Actor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generalized actor may represent a real-world user role</a:t>
            </a:r>
          </a:p>
          <a:p>
            <a:pPr lvl="1"/>
            <a:r>
              <a:rPr lang="en-US" sz="2000" dirty="0" smtClean="0"/>
              <a:t>In this case, the generalized actor is not an invention but a real role</a:t>
            </a:r>
          </a:p>
          <a:p>
            <a:pPr lvl="1"/>
            <a:r>
              <a:rPr lang="en-US" dirty="0" smtClean="0"/>
              <a:t>Concrete: opposite </a:t>
            </a:r>
            <a:r>
              <a:rPr lang="en-US" smtClean="0"/>
              <a:t>of abstract</a:t>
            </a:r>
            <a:endParaRPr lang="en-US" sz="2000" dirty="0" smtClean="0"/>
          </a:p>
          <a:p>
            <a:r>
              <a:rPr lang="en-US" sz="2400" dirty="0" smtClean="0"/>
              <a:t>It is therefore considered to be a </a:t>
            </a:r>
            <a:r>
              <a:rPr lang="en-US" sz="2400" b="1" dirty="0" smtClean="0">
                <a:solidFill>
                  <a:srgbClr val="FF0000"/>
                </a:solidFill>
              </a:rPr>
              <a:t>concrete</a:t>
            </a:r>
            <a:r>
              <a:rPr lang="en-US" sz="2400" dirty="0" smtClean="0"/>
              <a:t> (as opposed to abstract) actor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Why do we define generalized actors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0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Why do we define generalized actors?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2819400" y="145500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Simplify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" y="3962400"/>
            <a:ext cx="33528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Simplify the drawing of use case diagram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4800600" y="2209800"/>
            <a:ext cx="4038600" cy="2743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Reduce the number of association lines (just connect to the generalized actor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83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Identify System Use Cases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707311908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System Use Cases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267200" cy="4525962"/>
          </a:xfrm>
        </p:spPr>
        <p:txBody>
          <a:bodyPr/>
          <a:lstStyle/>
          <a:p>
            <a:r>
              <a:rPr lang="en-US" sz="2400" dirty="0" smtClean="0"/>
              <a:t>A system use case is an </a:t>
            </a:r>
            <a:r>
              <a:rPr lang="en-US" sz="2400" b="1" dirty="0" smtClean="0">
                <a:solidFill>
                  <a:srgbClr val="FF0000"/>
                </a:solidFill>
              </a:rPr>
              <a:t>interaction between an actor and a computer system</a:t>
            </a:r>
          </a:p>
          <a:p>
            <a:r>
              <a:rPr lang="en-US" sz="2400" dirty="0" smtClean="0"/>
              <a:t>Go back to the business use cases and review the activities they describe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133600"/>
            <a:ext cx="33337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So what are system use cases?</a:t>
            </a:r>
          </a:p>
        </p:txBody>
      </p:sp>
    </p:spTree>
    <p:extLst>
      <p:ext uri="{BB962C8B-B14F-4D97-AF65-F5344CB8AC3E}">
        <p14:creationId xmlns:p14="http://schemas.microsoft.com/office/powerpoint/2010/main" val="27662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System Use Cases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Once you have identified the activities, group them into system use cases:</a:t>
            </a:r>
          </a:p>
          <a:p>
            <a:pPr lvl="1"/>
            <a:r>
              <a:rPr lang="en-US" sz="2000" dirty="0" smtClean="0"/>
              <a:t>How will someone sitting at a terminal actually use the system?</a:t>
            </a:r>
          </a:p>
          <a:p>
            <a:pPr lvl="1"/>
            <a:r>
              <a:rPr lang="en-US" sz="2000" dirty="0" smtClean="0"/>
              <a:t>What result is the user trying to achieve from the computer system with each interaction?</a:t>
            </a:r>
          </a:p>
          <a:p>
            <a:pPr lvl="1"/>
            <a:r>
              <a:rPr lang="en-US" sz="2000" dirty="0" smtClean="0"/>
              <a:t>Each of these results, expressed as a user goal, is a system use case</a:t>
            </a:r>
          </a:p>
          <a:p>
            <a:pPr lvl="1"/>
            <a:r>
              <a:rPr lang="en-US" sz="2000" dirty="0" smtClean="0"/>
              <a:t>For example, for a Web banking system, some system use cases are </a:t>
            </a:r>
            <a:r>
              <a:rPr lang="en-US" sz="2000" i="1" dirty="0" smtClean="0"/>
              <a:t>View Transaction History</a:t>
            </a:r>
            <a:r>
              <a:rPr lang="en-US" sz="2000" dirty="0" smtClean="0"/>
              <a:t>, </a:t>
            </a:r>
            <a:r>
              <a:rPr lang="en-US" sz="2000" i="1" dirty="0" smtClean="0"/>
              <a:t>Transfer Funds</a:t>
            </a:r>
            <a:r>
              <a:rPr lang="en-US" sz="2000" dirty="0" smtClean="0"/>
              <a:t>, and </a:t>
            </a:r>
            <a:r>
              <a:rPr lang="en-US" sz="2000" i="1" dirty="0" smtClean="0"/>
              <a:t>Pay Bill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System Use Cases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system use-case approach </a:t>
            </a:r>
            <a:r>
              <a:rPr lang="en-US" sz="2400" b="1" dirty="0" smtClean="0">
                <a:solidFill>
                  <a:srgbClr val="FF0000"/>
                </a:solidFill>
              </a:rPr>
              <a:t>involves diagrams and text</a:t>
            </a:r>
          </a:p>
          <a:p>
            <a:r>
              <a:rPr lang="en-US" sz="2400" dirty="0" smtClean="0"/>
              <a:t>Definition of a use case focuses on describing the interaction that the user has with the system</a:t>
            </a:r>
          </a:p>
          <a:p>
            <a:r>
              <a:rPr lang="en-US" sz="2400" dirty="0" smtClean="0"/>
              <a:t>The use case is usually verb-based</a:t>
            </a:r>
          </a:p>
          <a:p>
            <a:r>
              <a:rPr lang="en-US" sz="2400" dirty="0" smtClean="0"/>
              <a:t>E.g. “Register as user”, “Login”, ....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Use Case Modeling Elements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267200" cy="4525962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Primary Actor</a:t>
            </a:r>
            <a:r>
              <a:rPr lang="en-US" sz="2400" dirty="0" smtClean="0"/>
              <a:t>: An actor who initiates a use-case interaction.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System use case</a:t>
            </a:r>
            <a:r>
              <a:rPr lang="en-US" sz="2400" dirty="0" smtClean="0"/>
              <a:t>: A user task (indicated as an oval)</a:t>
            </a:r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208" y="1371600"/>
            <a:ext cx="359019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19600" y="4876800"/>
            <a:ext cx="4038600" cy="1200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Can draw with either a line or arrow pointing to the the use case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6200000">
            <a:off x="5181600" y="37338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Right Arrow 13"/>
          <p:cNvSpPr/>
          <p:nvPr/>
        </p:nvSpPr>
        <p:spPr>
          <a:xfrm rot="16200000">
            <a:off x="7620000" y="42672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057400"/>
            <a:ext cx="48196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Use Case Modeling Elements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886200" cy="4525962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Secondary Actor</a:t>
            </a:r>
            <a:r>
              <a:rPr lang="en-US" sz="2400" dirty="0" smtClean="0"/>
              <a:t>: An actor that the system initiates an interaction  with after the use case has started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  <p:sp>
        <p:nvSpPr>
          <p:cNvPr id="7" name="Right Arrow 6"/>
          <p:cNvSpPr/>
          <p:nvPr/>
        </p:nvSpPr>
        <p:spPr>
          <a:xfrm rot="16200000">
            <a:off x="8248650" y="50292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143000" y="4953000"/>
            <a:ext cx="4038600" cy="1200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Draw with arrow pointing from use case to secondary actor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pt-B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smtClean="0"/>
              <a:t>Case Description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6-27 at 4.56.2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10800000">
            <a:off x="3124200" y="1524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10800000">
            <a:off x="7467600" y="1524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Right Arrow 13"/>
          <p:cNvSpPr/>
          <p:nvPr/>
        </p:nvSpPr>
        <p:spPr>
          <a:xfrm rot="10800000">
            <a:off x="4343400" y="63246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Right Arrow 14"/>
          <p:cNvSpPr/>
          <p:nvPr/>
        </p:nvSpPr>
        <p:spPr>
          <a:xfrm rot="10800000">
            <a:off x="1828800" y="6324600"/>
            <a:ext cx="304800" cy="304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Oval 16"/>
          <p:cNvSpPr/>
          <p:nvPr/>
        </p:nvSpPr>
        <p:spPr>
          <a:xfrm>
            <a:off x="741947" y="2590800"/>
            <a:ext cx="3144253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can users do (with the system?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4876800" y="2667000"/>
            <a:ext cx="3429000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Focus on the users’ perspective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407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and their Goals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105475" name="Picture 3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7848600" cy="3352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447800"/>
            <a:ext cx="8153400" cy="4321175"/>
          </a:xfrm>
        </p:spPr>
        <p:txBody>
          <a:bodyPr/>
          <a:lstStyle/>
          <a:p>
            <a:pPr lvl="0"/>
            <a:r>
              <a:rPr lang="en-US" sz="6600" dirty="0" smtClean="0"/>
              <a:t>Event</a:t>
            </a:r>
            <a:br>
              <a:rPr lang="en-US" sz="6600" dirty="0" smtClean="0"/>
            </a:br>
            <a:r>
              <a:rPr lang="en-US" sz="6600" dirty="0" smtClean="0"/>
              <a:t>Decomposition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2BCA2C-96AD-4F73-92FC-DDEF71537D2E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953304002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template.thmx</Template>
  <TotalTime>2916</TotalTime>
  <Words>2375</Words>
  <Application>Microsoft Office PowerPoint</Application>
  <PresentationFormat>On-screen Show (4:3)</PresentationFormat>
  <Paragraphs>541</Paragraphs>
  <Slides>64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template</vt:lpstr>
      <vt:lpstr>Lecture3 Initiation Phase (Cont)</vt:lpstr>
      <vt:lpstr>Outline</vt:lpstr>
      <vt:lpstr>System Use Cases</vt:lpstr>
      <vt:lpstr>Recall: Business Use Cases</vt:lpstr>
      <vt:lpstr>System Use Cases</vt:lpstr>
      <vt:lpstr>PowerPoint Presentation</vt:lpstr>
      <vt:lpstr>PowerPoint Presentation</vt:lpstr>
      <vt:lpstr>Users and their Goals</vt:lpstr>
      <vt:lpstr>Event Decomposition</vt:lpstr>
      <vt:lpstr>Events </vt:lpstr>
      <vt:lpstr>Event Decomposition</vt:lpstr>
      <vt:lpstr>Event Decomposition</vt:lpstr>
      <vt:lpstr>Event Decomposition</vt:lpstr>
      <vt:lpstr>Events Affecting a Charge Account Processing System that Lead to Use Cases</vt:lpstr>
      <vt:lpstr>3 types of Events</vt:lpstr>
      <vt:lpstr>External Event Checklist</vt:lpstr>
      <vt:lpstr>Temporal Event Checklist</vt:lpstr>
      <vt:lpstr>Note about identifying events</vt:lpstr>
      <vt:lpstr>Note about identifying events</vt:lpstr>
      <vt:lpstr>Note about identifying events</vt:lpstr>
      <vt:lpstr>Rocky Mountain Outfitter Case Study</vt:lpstr>
      <vt:lpstr>PowerPoint Presentation</vt:lpstr>
      <vt:lpstr>Events in the Rocky Mountain Outfitters Case</vt:lpstr>
      <vt:lpstr>Events in the Rocky Mountain Outfitters Case</vt:lpstr>
      <vt:lpstr>Record information about event in a Event Table</vt:lpstr>
      <vt:lpstr>Customer Support System Event Table </vt:lpstr>
      <vt:lpstr>Customer Support System Event Table </vt:lpstr>
      <vt:lpstr>Customer Support System Event Table </vt:lpstr>
      <vt:lpstr>System Use Case Diagram</vt:lpstr>
      <vt:lpstr>An example of System Use Cases</vt:lpstr>
      <vt:lpstr>PowerPoint Presentation</vt:lpstr>
      <vt:lpstr>Recall: Business Use Cases</vt:lpstr>
      <vt:lpstr>System Use Cases</vt:lpstr>
      <vt:lpstr>Identify Actors</vt:lpstr>
      <vt:lpstr>Recall: Business Use Case Diagram</vt:lpstr>
      <vt:lpstr>Identify Actors</vt:lpstr>
      <vt:lpstr>Questions to ask</vt:lpstr>
      <vt:lpstr>Questions to ask</vt:lpstr>
      <vt:lpstr>Questions to ask</vt:lpstr>
      <vt:lpstr>Questions to ask</vt:lpstr>
      <vt:lpstr>Questions to ask</vt:lpstr>
      <vt:lpstr>Actor </vt:lpstr>
      <vt:lpstr>Stereotypes</vt:lpstr>
      <vt:lpstr>Generalize Actor</vt:lpstr>
      <vt:lpstr>Role Map</vt:lpstr>
      <vt:lpstr>Role Map</vt:lpstr>
      <vt:lpstr>Role Map</vt:lpstr>
      <vt:lpstr>Role Map</vt:lpstr>
      <vt:lpstr>Generalization and Specialization</vt:lpstr>
      <vt:lpstr>Modeling Generalized/Specialized Actors</vt:lpstr>
      <vt:lpstr>Actors with Partially Overlapping Roles</vt:lpstr>
      <vt:lpstr>Actors with Partially Overlapping Roles</vt:lpstr>
      <vt:lpstr>Actors with Partially Overlapping Roles</vt:lpstr>
      <vt:lpstr>Modeling an Actor Whose Role Totally Encompasses Another’s</vt:lpstr>
      <vt:lpstr>Concrete Generalized Actor</vt:lpstr>
      <vt:lpstr>PowerPoint Presentation</vt:lpstr>
      <vt:lpstr>Why do we define generalized actors?</vt:lpstr>
      <vt:lpstr>Identify System Use Cases</vt:lpstr>
      <vt:lpstr>Identify System Use Cases</vt:lpstr>
      <vt:lpstr>Identify System Use Cases</vt:lpstr>
      <vt:lpstr>Features of System Use Cases</vt:lpstr>
      <vt:lpstr>System Use Case Modeling Elements</vt:lpstr>
      <vt:lpstr>System Use Case Modeling Elements</vt:lpstr>
      <vt:lpstr>What’s Next?</vt:lpstr>
    </vt:vector>
  </TitlesOfParts>
  <Company>www.birungueta.blogspot.com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IS2102 Requirements Analysis and Design</dc:title>
  <dc:creator>Lek Hsiang Hui</dc:creator>
  <cp:lastModifiedBy>Hong Nhung</cp:lastModifiedBy>
  <cp:revision>722</cp:revision>
  <dcterms:created xsi:type="dcterms:W3CDTF">2011-12-12T08:17:52Z</dcterms:created>
  <dcterms:modified xsi:type="dcterms:W3CDTF">2017-02-08T03:40:07Z</dcterms:modified>
</cp:coreProperties>
</file>